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2"/>
  </p:notesMasterIdLst>
  <p:sldIdLst>
    <p:sldId id="319" r:id="rId2"/>
    <p:sldId id="295" r:id="rId3"/>
    <p:sldId id="296" r:id="rId4"/>
    <p:sldId id="308" r:id="rId5"/>
    <p:sldId id="298" r:id="rId6"/>
    <p:sldId id="320" r:id="rId7"/>
    <p:sldId id="309" r:id="rId8"/>
    <p:sldId id="299" r:id="rId9"/>
    <p:sldId id="321" r:id="rId10"/>
    <p:sldId id="322" r:id="rId11"/>
    <p:sldId id="323" r:id="rId12"/>
    <p:sldId id="324" r:id="rId13"/>
    <p:sldId id="311" r:id="rId14"/>
    <p:sldId id="301" r:id="rId15"/>
    <p:sldId id="325" r:id="rId16"/>
    <p:sldId id="326" r:id="rId17"/>
    <p:sldId id="327" r:id="rId18"/>
    <p:sldId id="328" r:id="rId19"/>
    <p:sldId id="329" r:id="rId20"/>
    <p:sldId id="302" r:id="rId21"/>
    <p:sldId id="330" r:id="rId22"/>
    <p:sldId id="303" r:id="rId23"/>
    <p:sldId id="331" r:id="rId24"/>
    <p:sldId id="332" r:id="rId25"/>
    <p:sldId id="304" r:id="rId26"/>
    <p:sldId id="333" r:id="rId27"/>
    <p:sldId id="306" r:id="rId28"/>
    <p:sldId id="307" r:id="rId29"/>
    <p:sldId id="334" r:id="rId30"/>
    <p:sldId id="316" r:id="rId3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dmila Glišić" initials="RG" lastIdx="1" clrIdx="0">
    <p:extLst>
      <p:ext uri="{19B8F6BF-5375-455C-9EA6-DF929625EA0E}">
        <p15:presenceInfo xmlns="" xmlns:p15="http://schemas.microsoft.com/office/powerpoint/2012/main" userId="Radmila Glišić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C008B"/>
    <a:srgbClr val="9900FF"/>
    <a:srgbClr val="F6EADA"/>
    <a:srgbClr val="800080"/>
    <a:srgbClr val="CC66FF"/>
    <a:srgbClr val="0033CC"/>
    <a:srgbClr val="0000CC"/>
    <a:srgbClr val="FF0066"/>
    <a:srgbClr val="6600CC"/>
    <a:srgbClr val="F4E5D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7" d="100"/>
          <a:sy n="67" d="100"/>
        </p:scale>
        <p:origin x="-139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B709E0F-9747-47F5-8570-A84985F21F3E}" type="doc">
      <dgm:prSet loTypeId="urn:microsoft.com/office/officeart/2005/8/layout/default#1" loCatId="list" qsTypeId="urn:microsoft.com/office/officeart/2005/8/quickstyle/simple2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44320545-E603-4045-9449-0970650DAEEF}">
      <dgm:prSet custT="1"/>
      <dgm:spPr/>
      <dgm:t>
        <a:bodyPr/>
        <a:lstStyle/>
        <a:p>
          <a:r>
            <a:rPr lang="x-none" sz="2400" b="1" baseline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1.   фиксативи</a:t>
          </a:r>
          <a:endParaRPr lang="en-US" sz="2400" b="1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C8693D5-29D4-4AA7-BA1F-6D054F91CCF2}" type="parTrans" cxnId="{AFC2267D-8042-4EFA-ABD6-C34690D91F6C}">
      <dgm:prSet/>
      <dgm:spPr/>
      <dgm:t>
        <a:bodyPr/>
        <a:lstStyle/>
        <a:p>
          <a:endParaRPr lang="en-US" sz="2800" b="1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2D4E23E-6351-4522-AF20-A156E8A8047E}" type="sibTrans" cxnId="{AFC2267D-8042-4EFA-ABD6-C34690D91F6C}">
      <dgm:prSet/>
      <dgm:spPr/>
      <dgm:t>
        <a:bodyPr/>
        <a:lstStyle/>
        <a:p>
          <a:endParaRPr lang="en-US" sz="2800" b="1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0411449-FC1A-4752-8F10-E9707A783271}">
      <dgm:prSet custT="1"/>
      <dgm:spPr/>
      <dgm:t>
        <a:bodyPr/>
        <a:lstStyle/>
        <a:p>
          <a:r>
            <a:rPr lang="x-none" sz="2200" b="1" baseline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2.   постфиксација</a:t>
          </a:r>
          <a:endParaRPr lang="en-US" sz="22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37FFFA4-6473-4206-B24E-58B370787E21}" type="parTrans" cxnId="{AD688255-B117-4CAE-9CDD-424B3171F6C6}">
      <dgm:prSet/>
      <dgm:spPr/>
      <dgm:t>
        <a:bodyPr/>
        <a:lstStyle/>
        <a:p>
          <a:endParaRPr lang="en-US" sz="2800" b="1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5AB16E0-6026-47C5-B0DC-B5EE81BF9500}" type="sibTrans" cxnId="{AD688255-B117-4CAE-9CDD-424B3171F6C6}">
      <dgm:prSet/>
      <dgm:spPr/>
      <dgm:t>
        <a:bodyPr/>
        <a:lstStyle/>
        <a:p>
          <a:endParaRPr lang="en-US" sz="2800" b="1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8313D1B-9B11-4DD8-982A-E5E8345D1408}">
      <dgm:prSet custT="1"/>
      <dgm:spPr/>
      <dgm:t>
        <a:bodyPr/>
        <a:lstStyle/>
        <a:p>
          <a:r>
            <a:rPr lang="x-none" sz="2400" b="1" baseline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3.   медијуми за прожимање</a:t>
          </a:r>
          <a:endParaRPr lang="en-US" sz="2400" b="1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5DC15BA-9393-4A65-9237-CD2D82BE6C09}" type="parTrans" cxnId="{429FDFA2-E789-4E42-A042-9AE1DEF3BC19}">
      <dgm:prSet/>
      <dgm:spPr/>
      <dgm:t>
        <a:bodyPr/>
        <a:lstStyle/>
        <a:p>
          <a:endParaRPr lang="en-US" sz="2800" b="1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D79F114-E498-4A6F-BE53-311313CE7D36}" type="sibTrans" cxnId="{429FDFA2-E789-4E42-A042-9AE1DEF3BC19}">
      <dgm:prSet/>
      <dgm:spPr/>
      <dgm:t>
        <a:bodyPr/>
        <a:lstStyle/>
        <a:p>
          <a:endParaRPr lang="en-US" sz="2800" b="1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0CAB155-74C1-47CD-A91F-F99B1EB1181D}">
      <dgm:prSet custT="1"/>
      <dgm:spPr/>
      <dgm:t>
        <a:bodyPr/>
        <a:lstStyle/>
        <a:p>
          <a:r>
            <a:rPr lang="x-none" sz="2400" b="1" baseline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4.   калупи</a:t>
          </a:r>
          <a:endParaRPr lang="en-US" sz="24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CF0E1E8-AEDC-49AB-84CB-B55C07CE3F21}" type="parTrans" cxnId="{5472BB24-215F-488B-AAD5-386F0838852B}">
      <dgm:prSet/>
      <dgm:spPr/>
      <dgm:t>
        <a:bodyPr/>
        <a:lstStyle/>
        <a:p>
          <a:endParaRPr lang="en-US" sz="2800" b="1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9FB9B18-5E9F-416F-A1C2-1537A64D669C}" type="sibTrans" cxnId="{5472BB24-215F-488B-AAD5-386F0838852B}">
      <dgm:prSet/>
      <dgm:spPr/>
      <dgm:t>
        <a:bodyPr/>
        <a:lstStyle/>
        <a:p>
          <a:endParaRPr lang="en-US" sz="2800" b="1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2E39299-28EA-4A4B-8C9D-ED27A47DFC16}">
      <dgm:prSet custT="1"/>
      <dgm:spPr/>
      <dgm:t>
        <a:bodyPr/>
        <a:lstStyle/>
        <a:p>
          <a:r>
            <a:rPr lang="x-none" sz="2400" b="1" baseline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5.   микротоми</a:t>
          </a:r>
          <a:endParaRPr lang="en-US" sz="2400" b="1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2CBE0BF-5440-47D5-9438-489A1427081C}" type="parTrans" cxnId="{3FCE4D85-2D14-48C2-BA1E-FEA12186620C}">
      <dgm:prSet/>
      <dgm:spPr/>
      <dgm:t>
        <a:bodyPr/>
        <a:lstStyle/>
        <a:p>
          <a:endParaRPr lang="en-US" sz="2800" b="1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429E00B-CA10-4E07-AC39-1EAFEE2C4680}" type="sibTrans" cxnId="{3FCE4D85-2D14-48C2-BA1E-FEA12186620C}">
      <dgm:prSet/>
      <dgm:spPr/>
      <dgm:t>
        <a:bodyPr/>
        <a:lstStyle/>
        <a:p>
          <a:endParaRPr lang="en-US" sz="2800" b="1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1F3B5E8-F53E-4F15-BEC5-AC03FBD59071}">
      <dgm:prSet custT="1"/>
      <dgm:spPr/>
      <dgm:t>
        <a:bodyPr/>
        <a:lstStyle/>
        <a:p>
          <a:r>
            <a:rPr lang="x-none" sz="2400" b="1" baseline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6.   носач пресека</a:t>
          </a:r>
          <a:endParaRPr lang="en-US" sz="2400" b="1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6A3FA50-6FC7-48F1-8E41-81FA036D3ACD}" type="parTrans" cxnId="{81D27AD1-BFF6-4F59-93EB-ACEDA7C25686}">
      <dgm:prSet/>
      <dgm:spPr/>
      <dgm:t>
        <a:bodyPr/>
        <a:lstStyle/>
        <a:p>
          <a:endParaRPr lang="en-US" sz="2800" b="1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75E1581-AE39-43B9-8727-877F28FCA2D5}" type="sibTrans" cxnId="{81D27AD1-BFF6-4F59-93EB-ACEDA7C25686}">
      <dgm:prSet/>
      <dgm:spPr/>
      <dgm:t>
        <a:bodyPr/>
        <a:lstStyle/>
        <a:p>
          <a:endParaRPr lang="en-US" sz="2800" b="1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CE11776-2A96-4838-BCCF-A046030FA85D}">
      <dgm:prSet custT="1"/>
      <dgm:spPr/>
      <dgm:t>
        <a:bodyPr/>
        <a:lstStyle/>
        <a:p>
          <a:r>
            <a:rPr lang="x-none" sz="2400" b="1" baseline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7.   пеглање пресека</a:t>
          </a:r>
          <a:endParaRPr lang="en-US" sz="2400" b="1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F485FF6-8B8F-4DD0-A2E1-7C1B52801B73}" type="parTrans" cxnId="{DF09A361-EC60-4F71-9E0E-C4C98722B73A}">
      <dgm:prSet/>
      <dgm:spPr/>
      <dgm:t>
        <a:bodyPr/>
        <a:lstStyle/>
        <a:p>
          <a:endParaRPr lang="en-US" sz="2800" b="1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141E961-AA94-4574-A02D-F62CBCCB447C}" type="sibTrans" cxnId="{DF09A361-EC60-4F71-9E0E-C4C98722B73A}">
      <dgm:prSet/>
      <dgm:spPr/>
      <dgm:t>
        <a:bodyPr/>
        <a:lstStyle/>
        <a:p>
          <a:endParaRPr lang="en-US" sz="2800" b="1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4AB2410-8AA9-45A4-9B6A-304038D7C42B}">
      <dgm:prSet custT="1"/>
      <dgm:spPr/>
      <dgm:t>
        <a:bodyPr/>
        <a:lstStyle/>
        <a:p>
          <a:r>
            <a:rPr lang="x-none" sz="2400" b="1" baseline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8.   припрема за бојење</a:t>
          </a:r>
          <a:endParaRPr lang="en-US" sz="2400" b="1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36FA7CC-4779-43C7-B742-991F1D8BBB0B}" type="parTrans" cxnId="{3DA4B216-B8D6-42A5-9978-D63014B90D49}">
      <dgm:prSet/>
      <dgm:spPr/>
      <dgm:t>
        <a:bodyPr/>
        <a:lstStyle/>
        <a:p>
          <a:endParaRPr lang="en-US" sz="2800" b="1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95022A3-E004-4C1D-B392-36A0AE5A595F}" type="sibTrans" cxnId="{3DA4B216-B8D6-42A5-9978-D63014B90D49}">
      <dgm:prSet/>
      <dgm:spPr/>
      <dgm:t>
        <a:bodyPr/>
        <a:lstStyle/>
        <a:p>
          <a:endParaRPr lang="en-US" sz="2800" b="1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A44D5D7-87D0-4A04-8EE9-1CFE5502E6B9}">
      <dgm:prSet custT="1"/>
      <dgm:spPr/>
      <dgm:t>
        <a:bodyPr/>
        <a:lstStyle/>
        <a:p>
          <a:r>
            <a:rPr lang="x-none" sz="2400" b="1" baseline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9.   бојење</a:t>
          </a:r>
          <a:endParaRPr lang="en-US" sz="2400" b="1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70990EB-7414-416D-AB50-2904F6F639E6}" type="parTrans" cxnId="{6499D3BF-9F1E-4737-AAB4-F5A22AD3B57A}">
      <dgm:prSet/>
      <dgm:spPr/>
      <dgm:t>
        <a:bodyPr/>
        <a:lstStyle/>
        <a:p>
          <a:endParaRPr lang="en-US" sz="2800" b="1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B238609-44DD-4C84-AC2F-61BE4D476312}" type="sibTrans" cxnId="{6499D3BF-9F1E-4737-AAB4-F5A22AD3B57A}">
      <dgm:prSet/>
      <dgm:spPr/>
      <dgm:t>
        <a:bodyPr/>
        <a:lstStyle/>
        <a:p>
          <a:endParaRPr lang="en-US" sz="2800" b="1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96B841C-01F9-48A0-A7D4-36DEC4671FC9}">
      <dgm:prSet custT="1"/>
      <dgm:spPr/>
      <dgm:t>
        <a:bodyPr/>
        <a:lstStyle/>
        <a:p>
          <a:r>
            <a:rPr lang="x-none" sz="2400" b="1" baseline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10. трајни препарат</a:t>
          </a:r>
          <a:endParaRPr lang="en-US" sz="2400" b="1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788EE14-6F43-4694-ACD1-FA931C6D80C1}" type="parTrans" cxnId="{3F361FC1-A722-48D4-9140-90363E875989}">
      <dgm:prSet/>
      <dgm:spPr/>
      <dgm:t>
        <a:bodyPr/>
        <a:lstStyle/>
        <a:p>
          <a:endParaRPr lang="en-US" sz="2800" b="1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0CDFA4D-1AB2-4CC5-BFC7-1E2CC539B86C}" type="sibTrans" cxnId="{3F361FC1-A722-48D4-9140-90363E875989}">
      <dgm:prSet/>
      <dgm:spPr/>
      <dgm:t>
        <a:bodyPr/>
        <a:lstStyle/>
        <a:p>
          <a:endParaRPr lang="en-US" sz="2800" b="1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7732EB6-C322-4D53-B0C2-4389FDC64154}" type="pres">
      <dgm:prSet presAssocID="{3B709E0F-9747-47F5-8570-A84985F21F3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1872B67-7619-48F9-9C74-C4EAA7CD4915}" type="pres">
      <dgm:prSet presAssocID="{44320545-E603-4045-9449-0970650DAEEF}" presName="node" presStyleLbl="node1" presStyleIdx="0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F3A5832-C39C-4052-8253-A70B4D10695D}" type="pres">
      <dgm:prSet presAssocID="{E2D4E23E-6351-4522-AF20-A156E8A8047E}" presName="sibTrans" presStyleCnt="0"/>
      <dgm:spPr/>
    </dgm:pt>
    <dgm:pt modelId="{9F776C5D-9A44-4646-8786-1062B917590D}" type="pres">
      <dgm:prSet presAssocID="{10411449-FC1A-4752-8F10-E9707A783271}" presName="node" presStyleLbl="node1" presStyleIdx="1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D5AF5A-313D-4146-8A16-BFC4A7BA9B35}" type="pres">
      <dgm:prSet presAssocID="{15AB16E0-6026-47C5-B0DC-B5EE81BF9500}" presName="sibTrans" presStyleCnt="0"/>
      <dgm:spPr/>
    </dgm:pt>
    <dgm:pt modelId="{736CC1DB-2D46-471E-8718-9FD5A8EF4EFA}" type="pres">
      <dgm:prSet presAssocID="{28313D1B-9B11-4DD8-982A-E5E8345D1408}" presName="node" presStyleLbl="node1" presStyleIdx="2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966F400-B640-4714-A4BC-9E670E3816F9}" type="pres">
      <dgm:prSet presAssocID="{9D79F114-E498-4A6F-BE53-311313CE7D36}" presName="sibTrans" presStyleCnt="0"/>
      <dgm:spPr/>
    </dgm:pt>
    <dgm:pt modelId="{CA754C77-65A0-4478-9556-AF7B7660E885}" type="pres">
      <dgm:prSet presAssocID="{E0CAB155-74C1-47CD-A91F-F99B1EB1181D}" presName="node" presStyleLbl="node1" presStyleIdx="3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DE23E0A-1244-40A5-9329-63AD6AB36012}" type="pres">
      <dgm:prSet presAssocID="{39FB9B18-5E9F-416F-A1C2-1537A64D669C}" presName="sibTrans" presStyleCnt="0"/>
      <dgm:spPr/>
    </dgm:pt>
    <dgm:pt modelId="{45E26BE1-7F88-4332-84C9-FFFC0A9E032D}" type="pres">
      <dgm:prSet presAssocID="{F2E39299-28EA-4A4B-8C9D-ED27A47DFC16}" presName="node" presStyleLbl="node1" presStyleIdx="4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8F5FDE-3C88-4861-BAD7-E05B507F6131}" type="pres">
      <dgm:prSet presAssocID="{5429E00B-CA10-4E07-AC39-1EAFEE2C4680}" presName="sibTrans" presStyleCnt="0"/>
      <dgm:spPr/>
    </dgm:pt>
    <dgm:pt modelId="{58C93D31-A339-4EC7-AD4A-4BD642039FFF}" type="pres">
      <dgm:prSet presAssocID="{A1F3B5E8-F53E-4F15-BEC5-AC03FBD59071}" presName="node" presStyleLbl="node1" presStyleIdx="5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CC342F-9B57-4B64-8080-0110026E93A2}" type="pres">
      <dgm:prSet presAssocID="{D75E1581-AE39-43B9-8727-877F28FCA2D5}" presName="sibTrans" presStyleCnt="0"/>
      <dgm:spPr/>
    </dgm:pt>
    <dgm:pt modelId="{0771B424-28E9-48B9-96A5-215C603F5ED0}" type="pres">
      <dgm:prSet presAssocID="{1CE11776-2A96-4838-BCCF-A046030FA85D}" presName="node" presStyleLbl="node1" presStyleIdx="6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EF11EE4-D8E5-402A-9C8F-C0C01BB22B16}" type="pres">
      <dgm:prSet presAssocID="{1141E961-AA94-4574-A02D-F62CBCCB447C}" presName="sibTrans" presStyleCnt="0"/>
      <dgm:spPr/>
    </dgm:pt>
    <dgm:pt modelId="{2B913494-ECAB-4E03-8138-DB5DFEE2222A}" type="pres">
      <dgm:prSet presAssocID="{54AB2410-8AA9-45A4-9B6A-304038D7C42B}" presName="node" presStyleLbl="node1" presStyleIdx="7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5BACBE1-0114-4910-A124-13BE9D642FDF}" type="pres">
      <dgm:prSet presAssocID="{495022A3-E004-4C1D-B392-36A0AE5A595F}" presName="sibTrans" presStyleCnt="0"/>
      <dgm:spPr/>
    </dgm:pt>
    <dgm:pt modelId="{E8232F27-4895-4B4C-80C6-9EC3857EAF36}" type="pres">
      <dgm:prSet presAssocID="{8A44D5D7-87D0-4A04-8EE9-1CFE5502E6B9}" presName="node" presStyleLbl="node1" presStyleIdx="8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AF734E-E0F5-47E2-8C79-585BCFF1E290}" type="pres">
      <dgm:prSet presAssocID="{BB238609-44DD-4C84-AC2F-61BE4D476312}" presName="sibTrans" presStyleCnt="0"/>
      <dgm:spPr/>
    </dgm:pt>
    <dgm:pt modelId="{17EDFDAA-346C-4D47-BE50-B8F1FCCF0A91}" type="pres">
      <dgm:prSet presAssocID="{996B841C-01F9-48A0-A7D4-36DEC4671FC9}" presName="node" presStyleLbl="node1" presStyleIdx="9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FCE4D85-2D14-48C2-BA1E-FEA12186620C}" srcId="{3B709E0F-9747-47F5-8570-A84985F21F3E}" destId="{F2E39299-28EA-4A4B-8C9D-ED27A47DFC16}" srcOrd="4" destOrd="0" parTransId="{32CBE0BF-5440-47D5-9438-489A1427081C}" sibTransId="{5429E00B-CA10-4E07-AC39-1EAFEE2C4680}"/>
    <dgm:cxn modelId="{DF09A361-EC60-4F71-9E0E-C4C98722B73A}" srcId="{3B709E0F-9747-47F5-8570-A84985F21F3E}" destId="{1CE11776-2A96-4838-BCCF-A046030FA85D}" srcOrd="6" destOrd="0" parTransId="{0F485FF6-8B8F-4DD0-A2E1-7C1B52801B73}" sibTransId="{1141E961-AA94-4574-A02D-F62CBCCB447C}"/>
    <dgm:cxn modelId="{51D28058-FD3A-408E-8039-D98DA581AD1B}" type="presOf" srcId="{E0CAB155-74C1-47CD-A91F-F99B1EB1181D}" destId="{CA754C77-65A0-4478-9556-AF7B7660E885}" srcOrd="0" destOrd="0" presId="urn:microsoft.com/office/officeart/2005/8/layout/default#1"/>
    <dgm:cxn modelId="{6499D3BF-9F1E-4737-AAB4-F5A22AD3B57A}" srcId="{3B709E0F-9747-47F5-8570-A84985F21F3E}" destId="{8A44D5D7-87D0-4A04-8EE9-1CFE5502E6B9}" srcOrd="8" destOrd="0" parTransId="{F70990EB-7414-416D-AB50-2904F6F639E6}" sibTransId="{BB238609-44DD-4C84-AC2F-61BE4D476312}"/>
    <dgm:cxn modelId="{76306473-B21D-4BB2-91AB-DDE62EC5C2EB}" type="presOf" srcId="{8A44D5D7-87D0-4A04-8EE9-1CFE5502E6B9}" destId="{E8232F27-4895-4B4C-80C6-9EC3857EAF36}" srcOrd="0" destOrd="0" presId="urn:microsoft.com/office/officeart/2005/8/layout/default#1"/>
    <dgm:cxn modelId="{5472BB24-215F-488B-AAD5-386F0838852B}" srcId="{3B709E0F-9747-47F5-8570-A84985F21F3E}" destId="{E0CAB155-74C1-47CD-A91F-F99B1EB1181D}" srcOrd="3" destOrd="0" parTransId="{DCF0E1E8-AEDC-49AB-84CB-B55C07CE3F21}" sibTransId="{39FB9B18-5E9F-416F-A1C2-1537A64D669C}"/>
    <dgm:cxn modelId="{72C676D3-F7C2-4638-B9FC-78551AB399E4}" type="presOf" srcId="{10411449-FC1A-4752-8F10-E9707A783271}" destId="{9F776C5D-9A44-4646-8786-1062B917590D}" srcOrd="0" destOrd="0" presId="urn:microsoft.com/office/officeart/2005/8/layout/default#1"/>
    <dgm:cxn modelId="{A9C1EFB3-8DC8-4711-960B-B1E42737B56A}" type="presOf" srcId="{54AB2410-8AA9-45A4-9B6A-304038D7C42B}" destId="{2B913494-ECAB-4E03-8138-DB5DFEE2222A}" srcOrd="0" destOrd="0" presId="urn:microsoft.com/office/officeart/2005/8/layout/default#1"/>
    <dgm:cxn modelId="{C79578F7-291D-42B3-B569-B77D81400DBC}" type="presOf" srcId="{3B709E0F-9747-47F5-8570-A84985F21F3E}" destId="{77732EB6-C322-4D53-B0C2-4389FDC64154}" srcOrd="0" destOrd="0" presId="urn:microsoft.com/office/officeart/2005/8/layout/default#1"/>
    <dgm:cxn modelId="{81D27AD1-BFF6-4F59-93EB-ACEDA7C25686}" srcId="{3B709E0F-9747-47F5-8570-A84985F21F3E}" destId="{A1F3B5E8-F53E-4F15-BEC5-AC03FBD59071}" srcOrd="5" destOrd="0" parTransId="{26A3FA50-6FC7-48F1-8E41-81FA036D3ACD}" sibTransId="{D75E1581-AE39-43B9-8727-877F28FCA2D5}"/>
    <dgm:cxn modelId="{B9B3EABD-3BE9-48EA-9576-1AFED6D3342A}" type="presOf" srcId="{28313D1B-9B11-4DD8-982A-E5E8345D1408}" destId="{736CC1DB-2D46-471E-8718-9FD5A8EF4EFA}" srcOrd="0" destOrd="0" presId="urn:microsoft.com/office/officeart/2005/8/layout/default#1"/>
    <dgm:cxn modelId="{3F361FC1-A722-48D4-9140-90363E875989}" srcId="{3B709E0F-9747-47F5-8570-A84985F21F3E}" destId="{996B841C-01F9-48A0-A7D4-36DEC4671FC9}" srcOrd="9" destOrd="0" parTransId="{5788EE14-6F43-4694-ACD1-FA931C6D80C1}" sibTransId="{40CDFA4D-1AB2-4CC5-BFC7-1E2CC539B86C}"/>
    <dgm:cxn modelId="{385CFCA1-6933-4DBB-8982-311D8B6FF346}" type="presOf" srcId="{1CE11776-2A96-4838-BCCF-A046030FA85D}" destId="{0771B424-28E9-48B9-96A5-215C603F5ED0}" srcOrd="0" destOrd="0" presId="urn:microsoft.com/office/officeart/2005/8/layout/default#1"/>
    <dgm:cxn modelId="{CE4A636C-96AF-46FE-9C0C-A55F1A6FB44C}" type="presOf" srcId="{44320545-E603-4045-9449-0970650DAEEF}" destId="{91872B67-7619-48F9-9C74-C4EAA7CD4915}" srcOrd="0" destOrd="0" presId="urn:microsoft.com/office/officeart/2005/8/layout/default#1"/>
    <dgm:cxn modelId="{170C2ED6-EB40-4EAD-8D8A-1191516EB1A0}" type="presOf" srcId="{996B841C-01F9-48A0-A7D4-36DEC4671FC9}" destId="{17EDFDAA-346C-4D47-BE50-B8F1FCCF0A91}" srcOrd="0" destOrd="0" presId="urn:microsoft.com/office/officeart/2005/8/layout/default#1"/>
    <dgm:cxn modelId="{3DA4B216-B8D6-42A5-9978-D63014B90D49}" srcId="{3B709E0F-9747-47F5-8570-A84985F21F3E}" destId="{54AB2410-8AA9-45A4-9B6A-304038D7C42B}" srcOrd="7" destOrd="0" parTransId="{836FA7CC-4779-43C7-B742-991F1D8BBB0B}" sibTransId="{495022A3-E004-4C1D-B392-36A0AE5A595F}"/>
    <dgm:cxn modelId="{AFC2267D-8042-4EFA-ABD6-C34690D91F6C}" srcId="{3B709E0F-9747-47F5-8570-A84985F21F3E}" destId="{44320545-E603-4045-9449-0970650DAEEF}" srcOrd="0" destOrd="0" parTransId="{0C8693D5-29D4-4AA7-BA1F-6D054F91CCF2}" sibTransId="{E2D4E23E-6351-4522-AF20-A156E8A8047E}"/>
    <dgm:cxn modelId="{D4F69970-12D5-4F6A-AB04-D402A0797D5F}" type="presOf" srcId="{A1F3B5E8-F53E-4F15-BEC5-AC03FBD59071}" destId="{58C93D31-A339-4EC7-AD4A-4BD642039FFF}" srcOrd="0" destOrd="0" presId="urn:microsoft.com/office/officeart/2005/8/layout/default#1"/>
    <dgm:cxn modelId="{429FDFA2-E789-4E42-A042-9AE1DEF3BC19}" srcId="{3B709E0F-9747-47F5-8570-A84985F21F3E}" destId="{28313D1B-9B11-4DD8-982A-E5E8345D1408}" srcOrd="2" destOrd="0" parTransId="{F5DC15BA-9393-4A65-9237-CD2D82BE6C09}" sibTransId="{9D79F114-E498-4A6F-BE53-311313CE7D36}"/>
    <dgm:cxn modelId="{AD688255-B117-4CAE-9CDD-424B3171F6C6}" srcId="{3B709E0F-9747-47F5-8570-A84985F21F3E}" destId="{10411449-FC1A-4752-8F10-E9707A783271}" srcOrd="1" destOrd="0" parTransId="{A37FFFA4-6473-4206-B24E-58B370787E21}" sibTransId="{15AB16E0-6026-47C5-B0DC-B5EE81BF9500}"/>
    <dgm:cxn modelId="{1A77C448-F4C7-40EF-B9DD-C2AD1DE929EE}" type="presOf" srcId="{F2E39299-28EA-4A4B-8C9D-ED27A47DFC16}" destId="{45E26BE1-7F88-4332-84C9-FFFC0A9E032D}" srcOrd="0" destOrd="0" presId="urn:microsoft.com/office/officeart/2005/8/layout/default#1"/>
    <dgm:cxn modelId="{4CC8A21C-D9C2-41A4-A418-9BF65DAF4784}" type="presParOf" srcId="{77732EB6-C322-4D53-B0C2-4389FDC64154}" destId="{91872B67-7619-48F9-9C74-C4EAA7CD4915}" srcOrd="0" destOrd="0" presId="urn:microsoft.com/office/officeart/2005/8/layout/default#1"/>
    <dgm:cxn modelId="{F45DB04C-FB70-4B5A-8851-D662AD8434CA}" type="presParOf" srcId="{77732EB6-C322-4D53-B0C2-4389FDC64154}" destId="{AF3A5832-C39C-4052-8253-A70B4D10695D}" srcOrd="1" destOrd="0" presId="urn:microsoft.com/office/officeart/2005/8/layout/default#1"/>
    <dgm:cxn modelId="{401A0F2F-3684-4A74-9CB2-EA9801C104AF}" type="presParOf" srcId="{77732EB6-C322-4D53-B0C2-4389FDC64154}" destId="{9F776C5D-9A44-4646-8786-1062B917590D}" srcOrd="2" destOrd="0" presId="urn:microsoft.com/office/officeart/2005/8/layout/default#1"/>
    <dgm:cxn modelId="{78F3A861-5486-45C6-BB7C-C5442993D5D2}" type="presParOf" srcId="{77732EB6-C322-4D53-B0C2-4389FDC64154}" destId="{FCD5AF5A-313D-4146-8A16-BFC4A7BA9B35}" srcOrd="3" destOrd="0" presId="urn:microsoft.com/office/officeart/2005/8/layout/default#1"/>
    <dgm:cxn modelId="{AA242560-1FA0-4D79-B3BE-C312769F1DC8}" type="presParOf" srcId="{77732EB6-C322-4D53-B0C2-4389FDC64154}" destId="{736CC1DB-2D46-471E-8718-9FD5A8EF4EFA}" srcOrd="4" destOrd="0" presId="urn:microsoft.com/office/officeart/2005/8/layout/default#1"/>
    <dgm:cxn modelId="{5BFDB1F8-BF80-4236-AF09-CBF37E985D7A}" type="presParOf" srcId="{77732EB6-C322-4D53-B0C2-4389FDC64154}" destId="{2966F400-B640-4714-A4BC-9E670E3816F9}" srcOrd="5" destOrd="0" presId="urn:microsoft.com/office/officeart/2005/8/layout/default#1"/>
    <dgm:cxn modelId="{A7C35B2D-914C-456B-B33A-675A498996D4}" type="presParOf" srcId="{77732EB6-C322-4D53-B0C2-4389FDC64154}" destId="{CA754C77-65A0-4478-9556-AF7B7660E885}" srcOrd="6" destOrd="0" presId="urn:microsoft.com/office/officeart/2005/8/layout/default#1"/>
    <dgm:cxn modelId="{CEE56B72-2835-44C4-8B19-E24030A8CA8C}" type="presParOf" srcId="{77732EB6-C322-4D53-B0C2-4389FDC64154}" destId="{EDE23E0A-1244-40A5-9329-63AD6AB36012}" srcOrd="7" destOrd="0" presId="urn:microsoft.com/office/officeart/2005/8/layout/default#1"/>
    <dgm:cxn modelId="{114E2B91-7321-44BF-AE01-1689AFF6F625}" type="presParOf" srcId="{77732EB6-C322-4D53-B0C2-4389FDC64154}" destId="{45E26BE1-7F88-4332-84C9-FFFC0A9E032D}" srcOrd="8" destOrd="0" presId="urn:microsoft.com/office/officeart/2005/8/layout/default#1"/>
    <dgm:cxn modelId="{2C949712-FD76-4EE7-888B-5C6EE6CAF82F}" type="presParOf" srcId="{77732EB6-C322-4D53-B0C2-4389FDC64154}" destId="{B08F5FDE-3C88-4861-BAD7-E05B507F6131}" srcOrd="9" destOrd="0" presId="urn:microsoft.com/office/officeart/2005/8/layout/default#1"/>
    <dgm:cxn modelId="{A5C6CF21-0650-4803-9828-0244DA4E242E}" type="presParOf" srcId="{77732EB6-C322-4D53-B0C2-4389FDC64154}" destId="{58C93D31-A339-4EC7-AD4A-4BD642039FFF}" srcOrd="10" destOrd="0" presId="urn:microsoft.com/office/officeart/2005/8/layout/default#1"/>
    <dgm:cxn modelId="{27091019-4E34-4AA7-888B-772414B4452C}" type="presParOf" srcId="{77732EB6-C322-4D53-B0C2-4389FDC64154}" destId="{0FCC342F-9B57-4B64-8080-0110026E93A2}" srcOrd="11" destOrd="0" presId="urn:microsoft.com/office/officeart/2005/8/layout/default#1"/>
    <dgm:cxn modelId="{BC5A98EC-8F3D-4EE2-B757-8F5B26748F7B}" type="presParOf" srcId="{77732EB6-C322-4D53-B0C2-4389FDC64154}" destId="{0771B424-28E9-48B9-96A5-215C603F5ED0}" srcOrd="12" destOrd="0" presId="urn:microsoft.com/office/officeart/2005/8/layout/default#1"/>
    <dgm:cxn modelId="{3835BEA4-5DB2-46E3-8C59-1095292DB003}" type="presParOf" srcId="{77732EB6-C322-4D53-B0C2-4389FDC64154}" destId="{0EF11EE4-D8E5-402A-9C8F-C0C01BB22B16}" srcOrd="13" destOrd="0" presId="urn:microsoft.com/office/officeart/2005/8/layout/default#1"/>
    <dgm:cxn modelId="{94401AAA-271B-4D86-84E8-754D4EF18A71}" type="presParOf" srcId="{77732EB6-C322-4D53-B0C2-4389FDC64154}" destId="{2B913494-ECAB-4E03-8138-DB5DFEE2222A}" srcOrd="14" destOrd="0" presId="urn:microsoft.com/office/officeart/2005/8/layout/default#1"/>
    <dgm:cxn modelId="{3068F8B6-4036-4172-88E9-64EB38CDCDEE}" type="presParOf" srcId="{77732EB6-C322-4D53-B0C2-4389FDC64154}" destId="{E5BACBE1-0114-4910-A124-13BE9D642FDF}" srcOrd="15" destOrd="0" presId="urn:microsoft.com/office/officeart/2005/8/layout/default#1"/>
    <dgm:cxn modelId="{1E5A1BC5-35CA-4277-9F00-6EAE4DBD27BE}" type="presParOf" srcId="{77732EB6-C322-4D53-B0C2-4389FDC64154}" destId="{E8232F27-4895-4B4C-80C6-9EC3857EAF36}" srcOrd="16" destOrd="0" presId="urn:microsoft.com/office/officeart/2005/8/layout/default#1"/>
    <dgm:cxn modelId="{2B54D9BB-E0D5-4C4A-A53A-CE684D475AF4}" type="presParOf" srcId="{77732EB6-C322-4D53-B0C2-4389FDC64154}" destId="{D2AF734E-E0F5-47E2-8C79-585BCFF1E290}" srcOrd="17" destOrd="0" presId="urn:microsoft.com/office/officeart/2005/8/layout/default#1"/>
    <dgm:cxn modelId="{F2848606-2B1F-4E4F-8FEE-02B666FCFFF4}" type="presParOf" srcId="{77732EB6-C322-4D53-B0C2-4389FDC64154}" destId="{17EDFDAA-346C-4D47-BE50-B8F1FCCF0A91}" srcOrd="18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B35EEC7-50CC-4A46-9A83-A6E7F4713C61}" type="datetimeFigureOut">
              <a:rPr lang="sr-Latn-CS"/>
              <a:pPr>
                <a:defRPr/>
              </a:pPr>
              <a:t>19.3.2019</a:t>
            </a:fld>
            <a:endParaRPr lang="sr-Latn-C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sr-Latn-C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sr-Latn-C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ACAFD047-CC4D-47AD-8FE8-7470E723BE49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AA62000-679B-4959-AEC3-E93F974EE730}" type="datetimeFigureOut">
              <a:rPr lang="fr-FR" smtClean="0"/>
              <a:pPr>
                <a:defRPr/>
              </a:pPr>
              <a:t>19/03/2019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4BD890-26A5-42DC-B9EA-675AA2D5CBD3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="" xmlns:p14="http://schemas.microsoft.com/office/powerpoint/2010/main" val="15073307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AA62000-679B-4959-AEC3-E93F974EE730}" type="datetimeFigureOut">
              <a:rPr lang="fr-FR" smtClean="0"/>
              <a:pPr>
                <a:defRPr/>
              </a:pPr>
              <a:t>19/03/2019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4BD890-26A5-42DC-B9EA-675AA2D5CBD3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="" xmlns:p14="http://schemas.microsoft.com/office/powerpoint/2010/main" val="1327970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AA62000-679B-4959-AEC3-E93F974EE730}" type="datetimeFigureOut">
              <a:rPr lang="fr-FR" smtClean="0"/>
              <a:pPr>
                <a:defRPr/>
              </a:pPr>
              <a:t>19/03/2019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4BD890-26A5-42DC-B9EA-675AA2D5CBD3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="" xmlns:p14="http://schemas.microsoft.com/office/powerpoint/2010/main" val="36227190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AA62000-679B-4959-AEC3-E93F974EE730}" type="datetimeFigureOut">
              <a:rPr lang="fr-FR" smtClean="0"/>
              <a:pPr>
                <a:defRPr/>
              </a:pPr>
              <a:t>19/03/2019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4BD890-26A5-42DC-B9EA-675AA2D5CBD3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  <p:sp>
        <p:nvSpPr>
          <p:cNvPr id="11" name="TextBox 10"/>
          <p:cNvSpPr txBox="1"/>
          <p:nvPr/>
        </p:nvSpPr>
        <p:spPr>
          <a:xfrm>
            <a:off x="737626" y="887859"/>
            <a:ext cx="5468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0130" y="3120015"/>
            <a:ext cx="553641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17540464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AA62000-679B-4959-AEC3-E93F974EE730}" type="datetimeFigureOut">
              <a:rPr lang="fr-FR" smtClean="0"/>
              <a:pPr>
                <a:defRPr/>
              </a:pPr>
              <a:t>19/03/2019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4BD890-26A5-42DC-B9EA-675AA2D5CBD3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="" xmlns:p14="http://schemas.microsoft.com/office/powerpoint/2010/main" val="41688160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AA62000-679B-4959-AEC3-E93F974EE730}" type="datetimeFigureOut">
              <a:rPr lang="fr-FR" smtClean="0"/>
              <a:pPr>
                <a:defRPr/>
              </a:pPr>
              <a:t>19/03/2019</a:t>
            </a:fld>
            <a:endParaRPr lang="fr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4BD890-26A5-42DC-B9EA-675AA2D5CBD3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="" xmlns:p14="http://schemas.microsoft.com/office/powerpoint/2010/main" val="11546878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AA62000-679B-4959-AEC3-E93F974EE730}" type="datetimeFigureOut">
              <a:rPr lang="fr-FR" smtClean="0"/>
              <a:pPr>
                <a:defRPr/>
              </a:pPr>
              <a:t>19/03/2019</a:t>
            </a:fld>
            <a:endParaRPr lang="fr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4BD890-26A5-42DC-B9EA-675AA2D5CBD3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="" xmlns:p14="http://schemas.microsoft.com/office/powerpoint/2010/main" val="31450377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AA62000-679B-4959-AEC3-E93F974EE730}" type="datetimeFigureOut">
              <a:rPr lang="fr-FR" smtClean="0"/>
              <a:pPr>
                <a:defRPr/>
              </a:pPr>
              <a:t>19/03/2019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4BD890-26A5-42DC-B9EA-675AA2D5CBD3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="" xmlns:p14="http://schemas.microsoft.com/office/powerpoint/2010/main" val="37508266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AA62000-679B-4959-AEC3-E93F974EE730}" type="datetimeFigureOut">
              <a:rPr lang="fr-FR" smtClean="0"/>
              <a:pPr>
                <a:defRPr/>
              </a:pPr>
              <a:t>19/03/2019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4BD890-26A5-42DC-B9EA-675AA2D5CBD3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="" xmlns:p14="http://schemas.microsoft.com/office/powerpoint/2010/main" val="33187370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AA62000-679B-4959-AEC3-E93F974EE730}" type="datetimeFigureOut">
              <a:rPr lang="fr-FR" smtClean="0"/>
              <a:pPr>
                <a:defRPr/>
              </a:pPr>
              <a:t>19/03/2019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4BD890-26A5-42DC-B9EA-675AA2D5CBD3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="" xmlns:p14="http://schemas.microsoft.com/office/powerpoint/2010/main" val="1984874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AA62000-679B-4959-AEC3-E93F974EE730}" type="datetimeFigureOut">
              <a:rPr lang="fr-FR" smtClean="0"/>
              <a:pPr>
                <a:defRPr/>
              </a:pPr>
              <a:t>19/03/2019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4BD890-26A5-42DC-B9EA-675AA2D5CBD3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="" xmlns:p14="http://schemas.microsoft.com/office/powerpoint/2010/main" val="19465962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AA62000-679B-4959-AEC3-E93F974EE730}" type="datetimeFigureOut">
              <a:rPr lang="fr-FR" smtClean="0"/>
              <a:pPr>
                <a:defRPr/>
              </a:pPr>
              <a:t>19/03/2019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4BD890-26A5-42DC-B9EA-675AA2D5CBD3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="" xmlns:p14="http://schemas.microsoft.com/office/powerpoint/2010/main" val="772030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AA62000-679B-4959-AEC3-E93F974EE730}" type="datetimeFigureOut">
              <a:rPr lang="fr-FR" smtClean="0"/>
              <a:pPr>
                <a:defRPr/>
              </a:pPr>
              <a:t>19/03/2019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4BD890-26A5-42DC-B9EA-675AA2D5CBD3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="" xmlns:p14="http://schemas.microsoft.com/office/powerpoint/2010/main" val="13099726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AA62000-679B-4959-AEC3-E93F974EE730}" type="datetimeFigureOut">
              <a:rPr lang="fr-FR" smtClean="0"/>
              <a:pPr>
                <a:defRPr/>
              </a:pPr>
              <a:t>19/03/2019</a:t>
            </a:fld>
            <a:endParaRPr lang="fr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4BD890-26A5-42DC-B9EA-675AA2D5CBD3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="" xmlns:p14="http://schemas.microsoft.com/office/powerpoint/2010/main" val="2878955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AA62000-679B-4959-AEC3-E93F974EE730}" type="datetimeFigureOut">
              <a:rPr lang="fr-FR" smtClean="0"/>
              <a:pPr>
                <a:defRPr/>
              </a:pPr>
              <a:t>19/03/2019</a:t>
            </a:fld>
            <a:endParaRPr lang="fr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4BD890-26A5-42DC-B9EA-675AA2D5CBD3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="" xmlns:p14="http://schemas.microsoft.com/office/powerpoint/2010/main" val="3528010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AA62000-679B-4959-AEC3-E93F974EE730}" type="datetimeFigureOut">
              <a:rPr lang="fr-FR" smtClean="0"/>
              <a:pPr>
                <a:defRPr/>
              </a:pPr>
              <a:t>19/03/2019</a:t>
            </a:fld>
            <a:endParaRPr lang="fr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4BD890-26A5-42DC-B9EA-675AA2D5CBD3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="" xmlns:p14="http://schemas.microsoft.com/office/powerpoint/2010/main" val="3692096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AA62000-679B-4959-AEC3-E93F974EE730}" type="datetimeFigureOut">
              <a:rPr lang="fr-FR" smtClean="0"/>
              <a:pPr>
                <a:defRPr/>
              </a:pPr>
              <a:t>19/03/2019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4BD890-26A5-42DC-B9EA-675AA2D5CBD3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="" xmlns:p14="http://schemas.microsoft.com/office/powerpoint/2010/main" val="39848423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AA62000-679B-4959-AEC3-E93F974EE730}" type="datetimeFigureOut">
              <a:rPr lang="fr-FR" smtClean="0"/>
              <a:pPr>
                <a:defRPr/>
              </a:pPr>
              <a:t>19/03/2019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4BD890-26A5-42DC-B9EA-675AA2D5CBD3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="" xmlns:p14="http://schemas.microsoft.com/office/powerpoint/2010/main" val="17019034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 cstate="print">
            <a:alphaModFix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4"/>
            <a:ext cx="7773339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EAA62000-679B-4959-AEC3-E93F974EE730}" type="datetimeFigureOut">
              <a:rPr lang="fr-FR" smtClean="0"/>
              <a:pPr>
                <a:defRPr/>
              </a:pPr>
              <a:t>19/03/2019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5883276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374BD890-26A5-42DC-B9EA-675AA2D5CBD3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="" xmlns:p14="http://schemas.microsoft.com/office/powerpoint/2010/main" val="758512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  <p:sldLayoutId id="2147483702" r:id="rId18"/>
  </p:sldLayoutIdLst>
  <p:transition spd="med">
    <p:diamond/>
  </p:transition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3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6.png"/><Relationship Id="rId4" Type="http://schemas.openxmlformats.org/officeDocument/2006/relationships/image" Target="../media/image45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4.gif"/><Relationship Id="rId4" Type="http://schemas.openxmlformats.org/officeDocument/2006/relationships/image" Target="../media/image5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emf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="" xmlns:a16="http://schemas.microsoft.com/office/drawing/2014/main" id="{BFA8ADD5-336D-48DB-9BE2-340C19B243A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85800" y="619125"/>
            <a:ext cx="7772400" cy="159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noAutofit/>
          </a:bodyPr>
          <a:lstStyle/>
          <a:p>
            <a:pPr algn="ctr" eaLnBrk="0" hangingPunct="0">
              <a:spcBef>
                <a:spcPts val="1200"/>
              </a:spcBef>
            </a:pPr>
            <a:r>
              <a:rPr lang="en-US" sz="3200" b="1" dirty="0">
                <a:solidFill>
                  <a:srgbClr val="99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/>
            </a:r>
            <a:br>
              <a:rPr lang="en-US" sz="3200" b="1" dirty="0">
                <a:solidFill>
                  <a:srgbClr val="99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</a:br>
            <a:endParaRPr lang="en-US" sz="3200" b="1" dirty="0">
              <a:solidFill>
                <a:srgbClr val="99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 algn="ctr" eaLnBrk="0" hangingPunct="0">
              <a:spcBef>
                <a:spcPts val="1200"/>
              </a:spcBef>
            </a:pPr>
            <a:r>
              <a:rPr lang="x-none" b="1" dirty="0">
                <a:solidFill>
                  <a:srgbClr val="9900FF"/>
                </a:solidFill>
                <a:latin typeface="Calibri" pitchFamily="34" charset="0"/>
              </a:rPr>
              <a:t>РУТИНСКА ПРИПРЕМА ТКИВА ЗА ПОСМАТРАЊЕ ПОД МИКРОСКОПОМ</a:t>
            </a:r>
            <a:endParaRPr lang="en-US" b="1" dirty="0">
              <a:solidFill>
                <a:srgbClr val="9900FF"/>
              </a:solidFill>
              <a:latin typeface="Calibri" pitchFamily="34" charset="0"/>
            </a:endParaRPr>
          </a:p>
          <a:p>
            <a:pPr algn="ctr" eaLnBrk="0" hangingPunct="0"/>
            <a:r>
              <a:rPr lang="sr-Latn-CS" sz="3200" b="1" dirty="0">
                <a:solidFill>
                  <a:srgbClr val="99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/>
            </a:r>
            <a:br>
              <a:rPr lang="sr-Latn-CS" sz="3200" b="1" dirty="0">
                <a:solidFill>
                  <a:srgbClr val="99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</a:br>
            <a:endParaRPr lang="fr-CA" sz="3200" b="1" dirty="0">
              <a:solidFill>
                <a:srgbClr val="99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pic>
        <p:nvPicPr>
          <p:cNvPr id="5" name="Content Placeholder 4" descr="http://classroomclipart.com/images/gallery/Clipart/Science/looking_into_microscope_10.jpg">
            <a:extLst>
              <a:ext uri="{FF2B5EF4-FFF2-40B4-BE49-F238E27FC236}">
                <a16:creationId xmlns="" xmlns:a16="http://schemas.microsoft.com/office/drawing/2014/main" id="{A8D258E9-5870-4113-91B8-32F22915B79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02875" y="2931319"/>
            <a:ext cx="3738250" cy="3424237"/>
          </a:xfrm>
          <a:prstGeom prst="rect">
            <a:avLst/>
          </a:prstGeom>
          <a:noFill/>
          <a:ln>
            <a:solidFill>
              <a:srgbClr val="BC008B"/>
            </a:solidFill>
          </a:ln>
        </p:spPr>
      </p:pic>
    </p:spTree>
    <p:extLst>
      <p:ext uri="{BB962C8B-B14F-4D97-AF65-F5344CB8AC3E}">
        <p14:creationId xmlns="" xmlns:p14="http://schemas.microsoft.com/office/powerpoint/2010/main" val="36518929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ladna ploca">
            <a:extLst>
              <a:ext uri="{FF2B5EF4-FFF2-40B4-BE49-F238E27FC236}">
                <a16:creationId xmlns="" xmlns:a16="http://schemas.microsoft.com/office/drawing/2014/main" id="{BEF17EE1-C04C-458B-B28F-064144CBA2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916113"/>
            <a:ext cx="6130925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5">
            <a:extLst>
              <a:ext uri="{FF2B5EF4-FFF2-40B4-BE49-F238E27FC236}">
                <a16:creationId xmlns="" xmlns:a16="http://schemas.microsoft.com/office/drawing/2014/main" id="{603D5D0C-70AC-42C7-AB9B-C1668CC77B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8943" y="261757"/>
            <a:ext cx="561615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dirty="0">
                <a:solidFill>
                  <a:srgbClr val="BC008B"/>
                </a:solidFill>
              </a:rPr>
              <a:t>ХЛА</a:t>
            </a:r>
            <a:r>
              <a:rPr lang="sr-Cyrl-CS" sz="2400" b="1" dirty="0">
                <a:solidFill>
                  <a:srgbClr val="BC008B"/>
                </a:solidFill>
              </a:rPr>
              <a:t>Ђ</a:t>
            </a:r>
            <a:r>
              <a:rPr lang="en-US" sz="2400" b="1" dirty="0">
                <a:solidFill>
                  <a:srgbClr val="BC008B"/>
                </a:solidFill>
              </a:rPr>
              <a:t>ЕЊЕ КАЛУПА НА ХЛАДНОЈ ПЛО</a:t>
            </a:r>
            <a:r>
              <a:rPr lang="sr-Latn-CS" sz="2400" b="1" dirty="0">
                <a:solidFill>
                  <a:srgbClr val="BC008B"/>
                </a:solidFill>
              </a:rPr>
              <a:t>ЧИ</a:t>
            </a:r>
            <a:endParaRPr lang="en-US" sz="2400" b="1" dirty="0">
              <a:solidFill>
                <a:srgbClr val="BC008B"/>
              </a:solidFill>
            </a:endParaRPr>
          </a:p>
        </p:txBody>
      </p:sp>
      <p:sp>
        <p:nvSpPr>
          <p:cNvPr id="6" name="Text Box 6">
            <a:extLst>
              <a:ext uri="{FF2B5EF4-FFF2-40B4-BE49-F238E27FC236}">
                <a16:creationId xmlns="" xmlns:a16="http://schemas.microsoft.com/office/drawing/2014/main" id="{3ECC0882-27EA-43A9-9FF2-E5A399B4D8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1125538"/>
            <a:ext cx="47529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FF0066"/>
              </a:buClr>
              <a:buFont typeface="Wingdings" pitchFamily="2" charset="2"/>
              <a:buChar char="Ø"/>
            </a:pPr>
            <a:r>
              <a:rPr lang="sr-Cyrl-CS" sz="1800" b="1">
                <a:solidFill>
                  <a:srgbClr val="0033CC"/>
                </a:solidFill>
              </a:rPr>
              <a:t> Да очврсне парафин</a:t>
            </a:r>
          </a:p>
        </p:txBody>
      </p:sp>
      <p:pic>
        <p:nvPicPr>
          <p:cNvPr id="7" name="Picture 7" descr="embeddingdef">
            <a:extLst>
              <a:ext uri="{FF2B5EF4-FFF2-40B4-BE49-F238E27FC236}">
                <a16:creationId xmlns="" xmlns:a16="http://schemas.microsoft.com/office/drawing/2014/main" id="{749F9BCD-FDE2-4F02-8F9D-E308F6901A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16915" y="3847441"/>
            <a:ext cx="2519362" cy="1924050"/>
          </a:xfrm>
          <a:prstGeom prst="rect">
            <a:avLst/>
          </a:prstGeom>
          <a:noFill/>
        </p:spPr>
      </p:pic>
      <p:sp>
        <p:nvSpPr>
          <p:cNvPr id="8" name="Line 8">
            <a:extLst>
              <a:ext uri="{FF2B5EF4-FFF2-40B4-BE49-F238E27FC236}">
                <a16:creationId xmlns="" xmlns:a16="http://schemas.microsoft.com/office/drawing/2014/main" id="{319AD745-5D9E-49B3-86D7-516FE31293C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924300" y="1052513"/>
            <a:ext cx="360363" cy="338455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" name="Text Box 9">
            <a:extLst>
              <a:ext uri="{FF2B5EF4-FFF2-40B4-BE49-F238E27FC236}">
                <a16:creationId xmlns="" xmlns:a16="http://schemas.microsoft.com/office/drawing/2014/main" id="{56315F5E-8EC8-47E2-889A-0FEDC7E4A3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72907" y="5886243"/>
            <a:ext cx="20161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r-Cyrl-CS" b="1" dirty="0">
                <a:solidFill>
                  <a:srgbClr val="BC008B"/>
                </a:solidFill>
              </a:rPr>
              <a:t>Готови калупи</a:t>
            </a:r>
          </a:p>
        </p:txBody>
      </p:sp>
      <p:pic>
        <p:nvPicPr>
          <p:cNvPr id="10" name="Picture 2" descr="&amp;Rcy;&amp;iecy;&amp;zcy;&amp;ucy;&amp;lcy;&amp;tcy;&amp;acy;&amp;tcy; &amp;scy;&amp;lcy;&amp;icy;&amp;kcy;&amp;acy; &amp;zcy;&amp;acy; freezer plate histological">
            <a:extLst>
              <a:ext uri="{FF2B5EF4-FFF2-40B4-BE49-F238E27FC236}">
                <a16:creationId xmlns="" xmlns:a16="http://schemas.microsoft.com/office/drawing/2014/main" id="{18EB01AB-E90B-45E9-BA10-C16B4534EF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 r="26190"/>
          <a:stretch>
            <a:fillRect/>
          </a:stretch>
        </p:blipFill>
        <p:spPr bwMode="auto">
          <a:xfrm>
            <a:off x="6516216" y="1492250"/>
            <a:ext cx="2372816" cy="213154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2730918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Untitled-36a copy">
            <a:extLst>
              <a:ext uri="{FF2B5EF4-FFF2-40B4-BE49-F238E27FC236}">
                <a16:creationId xmlns="" xmlns:a16="http://schemas.microsoft.com/office/drawing/2014/main" id="{53E64A89-2B9D-40E3-9069-66F18820F2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07" y="2636838"/>
            <a:ext cx="5470525" cy="4046537"/>
          </a:xfrm>
          <a:prstGeom prst="rect">
            <a:avLst/>
          </a:prstGeom>
          <a:noFill/>
          <a:ln w="9525">
            <a:solidFill>
              <a:srgbClr val="6600CC"/>
            </a:solidFill>
            <a:miter lim="800000"/>
            <a:headEnd/>
            <a:tailEnd/>
          </a:ln>
        </p:spPr>
      </p:pic>
      <p:sp>
        <p:nvSpPr>
          <p:cNvPr id="6" name="Rectangle 7">
            <a:extLst>
              <a:ext uri="{FF2B5EF4-FFF2-40B4-BE49-F238E27FC236}">
                <a16:creationId xmlns="" xmlns:a16="http://schemas.microsoft.com/office/drawing/2014/main" id="{963A6FC3-1DA9-4247-8AF8-F40055D99C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171" y="157864"/>
            <a:ext cx="8725657" cy="1625060"/>
          </a:xfrm>
          <a:prstGeom prst="rect">
            <a:avLst/>
          </a:prstGeom>
          <a:noFill/>
          <a:ln w="9525">
            <a:solidFill>
              <a:srgbClr val="CC99FF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Blip>
                <a:blip r:embed="rId3"/>
              </a:buBlip>
            </a:pPr>
            <a:r>
              <a:rPr lang="sr-Cyrl-CS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sr-Cyrl-CS" sz="2400" b="1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 </a:t>
            </a:r>
            <a:r>
              <a:rPr lang="sr-Latn-CS" sz="2400" b="1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МОНТИРАЊЕ И</a:t>
            </a:r>
            <a:r>
              <a:rPr lang="sr-Latn-CS" sz="24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С</a:t>
            </a:r>
            <a:r>
              <a:rPr lang="sr-Latn-CS" sz="2400" b="1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ЕЧЕЊЕ</a:t>
            </a:r>
            <a:r>
              <a:rPr lang="sr-Cyrl-CS" sz="2400" b="1" u="sng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sr-Latn-CS" sz="1800" b="1" u="sng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spcBef>
                <a:spcPct val="40000"/>
              </a:spcBef>
              <a:buClr>
                <a:schemeClr val="hlink"/>
              </a:buClr>
              <a:buFont typeface="Wingdings" pitchFamily="2" charset="2"/>
              <a:buChar char="Ø"/>
            </a:pPr>
            <a:r>
              <a:rPr lang="sr-Latn-CS" sz="1800" dirty="0">
                <a:latin typeface="Arial" panose="020B0604020202020204" pitchFamily="34" charset="0"/>
                <a:cs typeface="Arial" panose="020B0604020202020204" pitchFamily="34" charset="0"/>
              </a:rPr>
              <a:t>калупи монтирају се на </a:t>
            </a:r>
            <a:r>
              <a:rPr lang="sr-Latn-CS" sz="1800" b="1" dirty="0">
                <a:solidFill>
                  <a:srgbClr val="99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микротом</a:t>
            </a:r>
            <a:r>
              <a:rPr lang="sr-Cyrl-CS" sz="1800" b="1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CS" sz="18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sr-Latn-CS" sz="1800" dirty="0">
                <a:latin typeface="Arial" panose="020B0604020202020204" pitchFamily="34" charset="0"/>
                <a:cs typeface="Arial" panose="020B0604020202020204" pitchFamily="34" charset="0"/>
              </a:rPr>
              <a:t>са металним сечивом</a:t>
            </a:r>
            <a:r>
              <a:rPr lang="sr-Cyrl-CS" sz="1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742950" lvl="1" indent="-285750">
              <a:spcBef>
                <a:spcPct val="40000"/>
              </a:spcBef>
              <a:buClr>
                <a:schemeClr val="hlink"/>
              </a:buClr>
              <a:buFont typeface="Wingdings" pitchFamily="2" charset="2"/>
              <a:buChar char="Ø"/>
            </a:pPr>
            <a:r>
              <a:rPr lang="sr-Cyrl-CS" sz="1800" dirty="0">
                <a:latin typeface="Arial" panose="020B0604020202020204" pitchFamily="34" charset="0"/>
                <a:cs typeface="Arial" panose="020B0604020202020204" pitchFamily="34" charset="0"/>
              </a:rPr>
              <a:t>праве се </a:t>
            </a:r>
            <a:r>
              <a:rPr lang="sr-Latn-C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Latn-CS" sz="1800" b="1" dirty="0">
                <a:solidFill>
                  <a:srgbClr val="99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ткивн</a:t>
            </a:r>
            <a:r>
              <a:rPr lang="sr-Cyrl-CS" sz="1800" b="1" dirty="0">
                <a:solidFill>
                  <a:srgbClr val="99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sr-Latn-CS" sz="1800" b="1" dirty="0">
                <a:solidFill>
                  <a:srgbClr val="99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пресе</a:t>
            </a:r>
            <a:r>
              <a:rPr lang="sr-Cyrl-CS" sz="1800" b="1" dirty="0">
                <a:solidFill>
                  <a:srgbClr val="99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ци</a:t>
            </a:r>
            <a:r>
              <a:rPr lang="sr-Latn-CS" sz="1800" b="1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Latn-CS" sz="1800" dirty="0">
                <a:latin typeface="Arial" panose="020B0604020202020204" pitchFamily="34" charset="0"/>
                <a:cs typeface="Arial" panose="020B0604020202020204" pitchFamily="34" charset="0"/>
              </a:rPr>
              <a:t>дебљине</a:t>
            </a:r>
            <a:r>
              <a:rPr lang="sr-Latn-CS" sz="1800" b="1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3-10 µm</a:t>
            </a:r>
            <a:endParaRPr lang="sr-Cyrl-CS" sz="1800" b="1" dirty="0">
              <a:solidFill>
                <a:srgbClr val="00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spcBef>
                <a:spcPct val="40000"/>
              </a:spcBef>
              <a:buClr>
                <a:schemeClr val="hlink"/>
              </a:buClr>
              <a:buFont typeface="Wingdings" pitchFamily="2" charset="2"/>
              <a:buChar char="Ø"/>
            </a:pPr>
            <a:r>
              <a:rPr lang="sr-Cyrl-CS" sz="1800" dirty="0">
                <a:latin typeface="Arial" panose="020B0604020202020204" pitchFamily="34" charset="0"/>
                <a:cs typeface="Arial" panose="020B0604020202020204" pitchFamily="34" charset="0"/>
              </a:rPr>
              <a:t>пре сeчeња сe врши </a:t>
            </a:r>
            <a:r>
              <a:rPr lang="sr-Cyrl-CS" sz="1800" b="1" dirty="0">
                <a:solidFill>
                  <a:srgbClr val="99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тримовање</a:t>
            </a:r>
            <a:endParaRPr lang="sr-Cyrl-CS" sz="1800" b="1" i="1" dirty="0">
              <a:solidFill>
                <a:srgbClr val="99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2" descr="rotacioni mikotom">
            <a:extLst>
              <a:ext uri="{FF2B5EF4-FFF2-40B4-BE49-F238E27FC236}">
                <a16:creationId xmlns="" xmlns:a16="http://schemas.microsoft.com/office/drawing/2014/main" id="{C6233572-EFDD-4E89-8244-1BDF1F494D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08124" y="4291931"/>
            <a:ext cx="3441781" cy="2232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 descr="embeddingdef">
            <a:extLst>
              <a:ext uri="{FF2B5EF4-FFF2-40B4-BE49-F238E27FC236}">
                <a16:creationId xmlns="" xmlns:a16="http://schemas.microsoft.com/office/drawing/2014/main" id="{A356996E-57AD-4A28-884E-3A1B5179FB4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/>
          <a:srcRect l="4537" t="7966" r="3800" b="9989"/>
          <a:stretch/>
        </p:blipFill>
        <p:spPr bwMode="auto">
          <a:xfrm>
            <a:off x="6444208" y="2204865"/>
            <a:ext cx="2376264" cy="1625060"/>
          </a:xfrm>
          <a:prstGeom prst="rect">
            <a:avLst/>
          </a:prstGeom>
          <a:noFill/>
        </p:spPr>
      </p:pic>
      <p:sp>
        <p:nvSpPr>
          <p:cNvPr id="9" name="Line 11">
            <a:extLst>
              <a:ext uri="{FF2B5EF4-FFF2-40B4-BE49-F238E27FC236}">
                <a16:creationId xmlns="" xmlns:a16="http://schemas.microsoft.com/office/drawing/2014/main" id="{C2CE8725-C048-4344-BDE4-02C3ED45079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452319" y="3212976"/>
            <a:ext cx="216023" cy="1944216"/>
          </a:xfrm>
          <a:prstGeom prst="line">
            <a:avLst/>
          </a:prstGeom>
          <a:noFill/>
          <a:ln w="57150">
            <a:solidFill>
              <a:srgbClr val="FF00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32329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lintjes">
            <a:extLst>
              <a:ext uri="{FF2B5EF4-FFF2-40B4-BE49-F238E27FC236}">
                <a16:creationId xmlns="" xmlns:a16="http://schemas.microsoft.com/office/drawing/2014/main" id="{B4D9997F-3E74-477B-9D5D-CD1FA74D3E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077072"/>
            <a:ext cx="3673475" cy="2752725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</p:pic>
      <p:sp>
        <p:nvSpPr>
          <p:cNvPr id="5" name="Text Box 5">
            <a:extLst>
              <a:ext uri="{FF2B5EF4-FFF2-40B4-BE49-F238E27FC236}">
                <a16:creationId xmlns="" xmlns:a16="http://schemas.microsoft.com/office/drawing/2014/main" id="{0EA827DE-4A7A-4F6E-9EA1-082FCC9CE6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560" y="3717032"/>
            <a:ext cx="26654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sr-Cyrl-CS" sz="1800" b="1">
                <a:solidFill>
                  <a:srgbClr val="0033CC"/>
                </a:solidFill>
              </a:rPr>
              <a:t>Траке</a:t>
            </a:r>
            <a:r>
              <a:rPr lang="sr-Latn-CS" sz="1800" b="1">
                <a:solidFill>
                  <a:srgbClr val="0033CC"/>
                </a:solidFill>
              </a:rPr>
              <a:t> </a:t>
            </a:r>
            <a:r>
              <a:rPr lang="sr-Cyrl-CS" sz="1800" b="1">
                <a:solidFill>
                  <a:srgbClr val="0033CC"/>
                </a:solidFill>
              </a:rPr>
              <a:t>са</a:t>
            </a:r>
            <a:r>
              <a:rPr lang="sr-Latn-CS" sz="1800" b="1">
                <a:solidFill>
                  <a:srgbClr val="0033CC"/>
                </a:solidFill>
              </a:rPr>
              <a:t> </a:t>
            </a:r>
            <a:r>
              <a:rPr lang="sr-Cyrl-CS" sz="1800" b="1">
                <a:solidFill>
                  <a:srgbClr val="0033CC"/>
                </a:solidFill>
              </a:rPr>
              <a:t>пресецима</a:t>
            </a:r>
            <a:endParaRPr lang="en-US" sz="1800" b="1" dirty="0">
              <a:solidFill>
                <a:srgbClr val="0033CC"/>
              </a:solidFill>
            </a:endParaRPr>
          </a:p>
        </p:txBody>
      </p:sp>
      <p:sp>
        <p:nvSpPr>
          <p:cNvPr id="6" name="Text Box 7">
            <a:extLst>
              <a:ext uri="{FF2B5EF4-FFF2-40B4-BE49-F238E27FC236}">
                <a16:creationId xmlns="" xmlns:a16="http://schemas.microsoft.com/office/drawing/2014/main" id="{234AD319-2D02-4604-9A4C-EE2148B431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59338" y="1341438"/>
            <a:ext cx="38163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>
                <a:solidFill>
                  <a:srgbClr val="0033CC"/>
                </a:solidFill>
              </a:rPr>
              <a:t>“</a:t>
            </a:r>
            <a:r>
              <a:rPr lang="sr-Cyrl-CS" b="1" dirty="0">
                <a:solidFill>
                  <a:srgbClr val="0033CC"/>
                </a:solidFill>
              </a:rPr>
              <a:t>ПЕГЛАЊЕ</a:t>
            </a:r>
            <a:r>
              <a:rPr lang="en-US" b="1" dirty="0">
                <a:solidFill>
                  <a:srgbClr val="0033CC"/>
                </a:solidFill>
              </a:rPr>
              <a:t>”  </a:t>
            </a:r>
            <a:r>
              <a:rPr lang="sr-Cyrl-CS" b="1" dirty="0">
                <a:solidFill>
                  <a:srgbClr val="0033CC"/>
                </a:solidFill>
              </a:rPr>
              <a:t>ПРЕСЕКА</a:t>
            </a:r>
            <a:r>
              <a:rPr lang="en-US" b="1" dirty="0">
                <a:solidFill>
                  <a:srgbClr val="0033CC"/>
                </a:solidFill>
              </a:rPr>
              <a:t> </a:t>
            </a:r>
            <a:r>
              <a:rPr lang="sr-Cyrl-CS" b="1" dirty="0">
                <a:solidFill>
                  <a:srgbClr val="0033CC"/>
                </a:solidFill>
              </a:rPr>
              <a:t>У</a:t>
            </a:r>
            <a:r>
              <a:rPr lang="en-US" b="1" dirty="0">
                <a:solidFill>
                  <a:srgbClr val="0033CC"/>
                </a:solidFill>
              </a:rPr>
              <a:t> </a:t>
            </a:r>
            <a:r>
              <a:rPr lang="sr-Cyrl-CS" b="1" dirty="0">
                <a:solidFill>
                  <a:srgbClr val="0033CC"/>
                </a:solidFill>
              </a:rPr>
              <a:t>ВОДЕНОМ</a:t>
            </a:r>
            <a:r>
              <a:rPr lang="en-US" b="1" dirty="0">
                <a:solidFill>
                  <a:srgbClr val="0033CC"/>
                </a:solidFill>
              </a:rPr>
              <a:t> </a:t>
            </a:r>
            <a:r>
              <a:rPr lang="sr-Cyrl-CS" b="1" dirty="0">
                <a:solidFill>
                  <a:srgbClr val="0033CC"/>
                </a:solidFill>
              </a:rPr>
              <a:t>КУПАТИЛУ</a:t>
            </a:r>
            <a:endParaRPr lang="en-US" b="1" dirty="0">
              <a:solidFill>
                <a:srgbClr val="0033CC"/>
              </a:solidFill>
            </a:endParaRPr>
          </a:p>
        </p:txBody>
      </p:sp>
      <p:pic>
        <p:nvPicPr>
          <p:cNvPr id="8" name="Picture 2" descr="http://drp8p5tqcb2p5.cloudfront.net/typo3temp/pics/KNIFE_Angle_Microtomy_dbeeb06f65.png">
            <a:extLst>
              <a:ext uri="{FF2B5EF4-FFF2-40B4-BE49-F238E27FC236}">
                <a16:creationId xmlns="" xmlns:a16="http://schemas.microsoft.com/office/drawing/2014/main" id="{9AF2B6C7-E6EC-4516-BF40-DB2E11C85F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04664"/>
            <a:ext cx="3816424" cy="3212633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</p:pic>
      <p:sp>
        <p:nvSpPr>
          <p:cNvPr id="9" name="Text Box 5">
            <a:extLst>
              <a:ext uri="{FF2B5EF4-FFF2-40B4-BE49-F238E27FC236}">
                <a16:creationId xmlns="" xmlns:a16="http://schemas.microsoft.com/office/drawing/2014/main" id="{0796DCEE-8024-4BC9-808D-B4BA35A193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568" y="35332"/>
            <a:ext cx="26654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sr-Cyrl-CS" sz="1800" b="1" dirty="0">
                <a:solidFill>
                  <a:srgbClr val="BC008B"/>
                </a:solidFill>
              </a:rPr>
              <a:t>Сечење пресека</a:t>
            </a:r>
            <a:endParaRPr lang="en-US" sz="1800" b="1" dirty="0">
              <a:solidFill>
                <a:srgbClr val="BC008B"/>
              </a:solidFill>
            </a:endParaRPr>
          </a:p>
        </p:txBody>
      </p:sp>
      <p:pic>
        <p:nvPicPr>
          <p:cNvPr id="10" name="Picture 188" descr="vodeno kupatilo1.jpg">
            <a:extLst>
              <a:ext uri="{FF2B5EF4-FFF2-40B4-BE49-F238E27FC236}">
                <a16:creationId xmlns="" xmlns:a16="http://schemas.microsoft.com/office/drawing/2014/main" id="{2CA893A7-DFE9-45CA-B19D-93F5880F5C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26354" y="3071810"/>
            <a:ext cx="4274754" cy="3357586"/>
          </a:xfrm>
          <a:prstGeom prst="rect">
            <a:avLst/>
          </a:prstGeom>
          <a:noFill/>
          <a:ln w="9525">
            <a:solidFill>
              <a:srgbClr val="A6A6A6"/>
            </a:solidFill>
            <a:miter lim="800000"/>
            <a:headEnd/>
            <a:tailEnd/>
          </a:ln>
        </p:spPr>
      </p:pic>
      <p:sp>
        <p:nvSpPr>
          <p:cNvPr id="11" name="Line 8">
            <a:extLst>
              <a:ext uri="{FF2B5EF4-FFF2-40B4-BE49-F238E27FC236}">
                <a16:creationId xmlns="" xmlns:a16="http://schemas.microsoft.com/office/drawing/2014/main" id="{13E5FBD0-69D1-405C-B1EE-58BE4AEC10A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444208" y="2132857"/>
            <a:ext cx="360040" cy="1584176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>
              <a:solidFill>
                <a:srgbClr val="0033CC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974621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1143000"/>
          </a:xfrm>
        </p:spPr>
        <p:txBody>
          <a:bodyPr>
            <a:normAutofit fontScale="90000"/>
          </a:bodyPr>
          <a:lstStyle/>
          <a:p>
            <a:pPr>
              <a:lnSpc>
                <a:spcPct val="80000"/>
              </a:lnSpc>
              <a:buBlip>
                <a:blip r:embed="rId2"/>
              </a:buBlip>
            </a:pPr>
            <a:r>
              <a:rPr lang="sr-Cyrl-CS" sz="3200" b="1" dirty="0">
                <a:solidFill>
                  <a:srgbClr val="0000CC"/>
                </a:solidFill>
              </a:rPr>
              <a:t>  </a:t>
            </a:r>
            <a:r>
              <a:rPr lang="sr-Latn-CS" sz="3200" b="1" dirty="0">
                <a:solidFill>
                  <a:srgbClr val="0000CC"/>
                </a:solidFill>
              </a:rPr>
              <a:t>6. </a:t>
            </a:r>
            <a:r>
              <a:rPr lang="x-none" sz="3200" b="1" dirty="0">
                <a:solidFill>
                  <a:srgbClr val="0000CC"/>
                </a:solidFill>
              </a:rPr>
              <a:t>НАНОШЕЊЕ</a:t>
            </a:r>
            <a:r>
              <a:rPr lang="sr-Cyrl-CS" sz="3200" b="1" dirty="0">
                <a:solidFill>
                  <a:srgbClr val="0000CC"/>
                </a:solidFill>
              </a:rPr>
              <a:t> (хватање) ПРЕСЕКА НА СТАКЛЕНЕ ПЛОЧИЦЕ</a:t>
            </a:r>
            <a:r>
              <a:rPr lang="sr-Cyrl-CS" sz="3200" b="1" u="sng" dirty="0">
                <a:solidFill>
                  <a:srgbClr val="0000CC"/>
                </a:solidFill>
              </a:rPr>
              <a:t> </a:t>
            </a:r>
            <a:br>
              <a:rPr lang="sr-Cyrl-CS" sz="3200" b="1" u="sng" dirty="0">
                <a:solidFill>
                  <a:srgbClr val="0000CC"/>
                </a:solidFill>
              </a:rPr>
            </a:br>
            <a:r>
              <a:rPr lang="sr-Latn-CS" sz="3200" b="1" u="sng" dirty="0">
                <a:solidFill>
                  <a:srgbClr val="0000CC"/>
                </a:solidFill>
              </a:rPr>
              <a:t/>
            </a:r>
            <a:br>
              <a:rPr lang="sr-Latn-CS" sz="3200" b="1" u="sng" dirty="0">
                <a:solidFill>
                  <a:srgbClr val="0000CC"/>
                </a:solidFill>
              </a:rPr>
            </a:br>
            <a:r>
              <a:rPr lang="sr-Latn-CS" sz="2800" dirty="0">
                <a:solidFill>
                  <a:srgbClr val="333399"/>
                </a:solidFill>
              </a:rPr>
              <a:t/>
            </a:r>
            <a:br>
              <a:rPr lang="sr-Latn-CS" sz="2800" dirty="0">
                <a:solidFill>
                  <a:srgbClr val="333399"/>
                </a:solidFill>
              </a:rPr>
            </a:br>
            <a:endParaRPr lang="en-US" sz="2800" dirty="0"/>
          </a:p>
        </p:txBody>
      </p:sp>
      <p:pic>
        <p:nvPicPr>
          <p:cNvPr id="39938" name="Picture 2" descr="http://library.med.utah.edu/WebPath/jpeg2/HIST005.jpg"/>
          <p:cNvPicPr>
            <a:picLocks noChangeAspect="1" noChangeArrowheads="1"/>
          </p:cNvPicPr>
          <p:nvPr/>
        </p:nvPicPr>
        <p:blipFill>
          <a:blip r:embed="rId3" cstate="print">
            <a:lum bright="10000" contrast="30000"/>
          </a:blip>
          <a:srcRect/>
          <a:stretch>
            <a:fillRect/>
          </a:stretch>
        </p:blipFill>
        <p:spPr bwMode="auto">
          <a:xfrm>
            <a:off x="179512" y="2852936"/>
            <a:ext cx="4276100" cy="2808312"/>
          </a:xfrm>
          <a:prstGeom prst="rect">
            <a:avLst/>
          </a:prstGeom>
          <a:noFill/>
          <a:ln>
            <a:solidFill>
              <a:srgbClr val="BC008B"/>
            </a:solidFill>
          </a:ln>
        </p:spPr>
      </p:pic>
      <p:pic>
        <p:nvPicPr>
          <p:cNvPr id="39940" name="Picture 4" descr="http://library.med.utah.edu/WebPath/jpeg2/HIST008.jpg"/>
          <p:cNvPicPr>
            <a:picLocks noChangeAspect="1" noChangeArrowheads="1"/>
          </p:cNvPicPr>
          <p:nvPr/>
        </p:nvPicPr>
        <p:blipFill>
          <a:blip r:embed="rId4" cstate="print">
            <a:lum bright="30000" contrast="30000"/>
          </a:blip>
          <a:srcRect/>
          <a:stretch>
            <a:fillRect/>
          </a:stretch>
        </p:blipFill>
        <p:spPr bwMode="auto">
          <a:xfrm>
            <a:off x="4670347" y="2852936"/>
            <a:ext cx="4252382" cy="279273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440C0B5A-366C-475C-A2B1-CF76F5477A3A}"/>
              </a:ext>
            </a:extLst>
          </p:cNvPr>
          <p:cNvSpPr txBox="1"/>
          <p:nvPr/>
        </p:nvSpPr>
        <p:spPr>
          <a:xfrm>
            <a:off x="5066056" y="5877272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dirty="0">
                <a:solidFill>
                  <a:srgbClr val="6600CC"/>
                </a:solidFill>
              </a:rPr>
              <a:t>Парафинизовани пресек ткива</a:t>
            </a:r>
            <a:endParaRPr lang="en-US" dirty="0">
              <a:solidFill>
                <a:srgbClr val="6600CC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/>
          </p:cNvSpPr>
          <p:nvPr>
            <p:ph idx="1"/>
          </p:nvPr>
        </p:nvSpPr>
        <p:spPr>
          <a:xfrm>
            <a:off x="9316" y="188640"/>
            <a:ext cx="8353425" cy="5616575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spcBef>
                <a:spcPct val="55000"/>
              </a:spcBef>
              <a:buFont typeface="Arial" charset="0"/>
              <a:buBlip>
                <a:blip r:embed="rId2"/>
              </a:buBlip>
            </a:pPr>
            <a:r>
              <a:rPr lang="sr-Latn-CS" sz="2400" b="1" dirty="0">
                <a:solidFill>
                  <a:srgbClr val="0000CC"/>
                </a:solidFill>
              </a:rPr>
              <a:t>7.</a:t>
            </a:r>
            <a:r>
              <a:rPr lang="sr-Latn-CS" sz="2400" b="1" i="1" dirty="0">
                <a:solidFill>
                  <a:srgbClr val="0000CC"/>
                </a:solidFill>
              </a:rPr>
              <a:t> </a:t>
            </a:r>
            <a:r>
              <a:rPr lang="sr-Latn-CS" sz="2400" b="1" dirty="0">
                <a:solidFill>
                  <a:srgbClr val="0000CC"/>
                </a:solidFill>
              </a:rPr>
              <a:t>И</a:t>
            </a:r>
            <a:r>
              <a:rPr lang="en-US" sz="2400" b="1" dirty="0">
                <a:solidFill>
                  <a:srgbClr val="0000CC"/>
                </a:solidFill>
              </a:rPr>
              <a:t>ЗВЛА</a:t>
            </a:r>
            <a:r>
              <a:rPr lang="sr-Latn-CS" sz="2400" b="1" dirty="0">
                <a:solidFill>
                  <a:srgbClr val="0000CC"/>
                </a:solidFill>
              </a:rPr>
              <a:t>ЧЕЊЕ ПАРАФИНА</a:t>
            </a:r>
          </a:p>
          <a:p>
            <a:pPr marL="808038" lvl="1" indent="-180975">
              <a:lnSpc>
                <a:spcPct val="80000"/>
              </a:lnSpc>
              <a:buClr>
                <a:srgbClr val="6600CC"/>
              </a:buClr>
              <a:buFont typeface="Wingdings" pitchFamily="2" charset="2"/>
              <a:buChar char="Ø"/>
            </a:pPr>
            <a:r>
              <a:rPr lang="sr-Cyrl-CS" sz="2000" cap="none" dirty="0"/>
              <a:t>стављањем у </a:t>
            </a:r>
            <a:r>
              <a:rPr lang="sr-Cyrl-CS" sz="2000" cap="none" dirty="0">
                <a:solidFill>
                  <a:srgbClr val="9900FF"/>
                </a:solidFill>
              </a:rPr>
              <a:t>сушницу</a:t>
            </a:r>
          </a:p>
          <a:p>
            <a:pPr marL="808038" lvl="1" indent="-180975">
              <a:lnSpc>
                <a:spcPct val="80000"/>
              </a:lnSpc>
              <a:buClr>
                <a:srgbClr val="6600CC"/>
              </a:buClr>
              <a:buFont typeface="Wingdings" pitchFamily="2" charset="2"/>
              <a:buChar char="Ø"/>
            </a:pPr>
            <a:r>
              <a:rPr lang="sr-Latn-CS" sz="2000" cap="none" dirty="0"/>
              <a:t>органским растварачима (нпр. </a:t>
            </a:r>
            <a:r>
              <a:rPr lang="sr-Latn-CS" sz="2000" cap="none" dirty="0">
                <a:solidFill>
                  <a:srgbClr val="9900FF"/>
                </a:solidFill>
              </a:rPr>
              <a:t>ксилолом</a:t>
            </a:r>
            <a:r>
              <a:rPr lang="sr-Latn-CS" sz="2000" dirty="0"/>
              <a:t>)</a:t>
            </a:r>
            <a:endParaRPr lang="sr-Cyrl-CS" sz="2000" dirty="0"/>
          </a:p>
          <a:p>
            <a:pPr marL="973138" lvl="1" indent="-233363">
              <a:lnSpc>
                <a:spcPct val="80000"/>
              </a:lnSpc>
              <a:buClr>
                <a:schemeClr val="hlink"/>
              </a:buClr>
              <a:buFont typeface="Wingdings" pitchFamily="2" charset="2"/>
              <a:buChar char="Ø"/>
            </a:pPr>
            <a:endParaRPr lang="sr-Cyrl-CS" sz="2000" dirty="0">
              <a:solidFill>
                <a:srgbClr val="333399"/>
              </a:solidFill>
            </a:endParaRPr>
          </a:p>
          <a:p>
            <a:pPr>
              <a:lnSpc>
                <a:spcPct val="80000"/>
              </a:lnSpc>
              <a:spcBef>
                <a:spcPct val="55000"/>
              </a:spcBef>
              <a:buFont typeface="Arial" charset="0"/>
              <a:buBlip>
                <a:blip r:embed="rId2"/>
              </a:buBlip>
            </a:pPr>
            <a:r>
              <a:rPr lang="sr-Latn-CS" sz="2400" b="1" dirty="0">
                <a:solidFill>
                  <a:srgbClr val="0000CC"/>
                </a:solidFill>
              </a:rPr>
              <a:t>8. РЕХИДРАТАЦИЈА ТКИВА</a:t>
            </a:r>
          </a:p>
          <a:p>
            <a:pPr marL="973138" lvl="1" indent="-233363">
              <a:lnSpc>
                <a:spcPct val="90000"/>
              </a:lnSpc>
              <a:buClr>
                <a:srgbClr val="6600CC"/>
              </a:buClr>
              <a:buFont typeface="Wingdings" pitchFamily="2" charset="2"/>
              <a:buChar char="Ø"/>
            </a:pPr>
            <a:r>
              <a:rPr lang="sr-Cyrl-CS" sz="2000" cap="none" dirty="0"/>
              <a:t>т</a:t>
            </a:r>
            <a:r>
              <a:rPr lang="sr-Latn-CS" sz="2000" cap="none" dirty="0"/>
              <a:t>кив</a:t>
            </a:r>
            <a:r>
              <a:rPr lang="sr-Cyrl-CS" sz="2000" cap="none" dirty="0"/>
              <a:t>у</a:t>
            </a:r>
            <a:r>
              <a:rPr lang="sr-Latn-CS" sz="2000" cap="none" dirty="0"/>
              <a:t> </a:t>
            </a:r>
            <a:r>
              <a:rPr lang="sr-Latn-CS" sz="2000" b="1" cap="none" dirty="0">
                <a:solidFill>
                  <a:srgbClr val="BC008B"/>
                </a:solidFill>
              </a:rPr>
              <a:t>враћа вода </a:t>
            </a:r>
            <a:r>
              <a:rPr lang="sr-Latn-CS" sz="2000" cap="none" dirty="0"/>
              <a:t>градуисан</a:t>
            </a:r>
            <a:r>
              <a:rPr lang="x-none" sz="2000" cap="none" dirty="0"/>
              <a:t>им</a:t>
            </a:r>
            <a:r>
              <a:rPr lang="sr-Latn-CS" sz="2000" cap="none" dirty="0"/>
              <a:t> </a:t>
            </a:r>
            <a:r>
              <a:rPr lang="sr-Latn-CS" sz="2000" cap="none" dirty="0">
                <a:solidFill>
                  <a:srgbClr val="9900FF"/>
                </a:solidFill>
              </a:rPr>
              <a:t>акохолн</a:t>
            </a:r>
            <a:r>
              <a:rPr lang="x-none" sz="2000" cap="none" dirty="0">
                <a:solidFill>
                  <a:srgbClr val="9900FF"/>
                </a:solidFill>
              </a:rPr>
              <a:t>им                     </a:t>
            </a:r>
            <a:r>
              <a:rPr lang="sr-Latn-CS" sz="2000" cap="none" dirty="0"/>
              <a:t>раствор</a:t>
            </a:r>
            <a:r>
              <a:rPr lang="x-none" sz="2000" cap="none" dirty="0"/>
              <a:t>има</a:t>
            </a:r>
            <a:r>
              <a:rPr lang="sr-Latn-CS" sz="2000" cap="none" dirty="0"/>
              <a:t>, све до воде</a:t>
            </a:r>
            <a:endParaRPr lang="sr-Cyrl-CS" sz="2000" cap="none" dirty="0"/>
          </a:p>
          <a:p>
            <a:pPr marL="973138" lvl="1" indent="-233363">
              <a:lnSpc>
                <a:spcPct val="90000"/>
              </a:lnSpc>
              <a:buClr>
                <a:srgbClr val="6600CC"/>
              </a:buClr>
              <a:buFont typeface="Wingdings" pitchFamily="2" charset="2"/>
              <a:buChar char="Ø"/>
            </a:pPr>
            <a:r>
              <a:rPr lang="sr-Latn-CS" sz="2000" cap="none" dirty="0"/>
              <a:t>омогућ</a:t>
            </a:r>
            <a:r>
              <a:rPr lang="x-none" sz="2000" cap="none" dirty="0"/>
              <a:t>ава</a:t>
            </a:r>
            <a:r>
              <a:rPr lang="sr-Latn-CS" sz="2000" cap="none" dirty="0"/>
              <a:t> прод</a:t>
            </a:r>
            <a:r>
              <a:rPr lang="x-none" sz="2000" cap="none" dirty="0"/>
              <a:t>о</a:t>
            </a:r>
            <a:r>
              <a:rPr lang="sr-Latn-CS" sz="2000" cap="none" dirty="0"/>
              <a:t>р</a:t>
            </a:r>
            <a:r>
              <a:rPr lang="x-none" sz="2000" cap="none" dirty="0"/>
              <a:t> </a:t>
            </a:r>
            <a:r>
              <a:rPr lang="sr-Latn-CS" sz="2000" cap="none" dirty="0"/>
              <a:t>бој</a:t>
            </a:r>
            <a:r>
              <a:rPr lang="x-none" sz="2000" cap="none" dirty="0"/>
              <a:t>е</a:t>
            </a:r>
            <a:r>
              <a:rPr lang="sr-Latn-CS" sz="2000" cap="none" dirty="0"/>
              <a:t> у пресеке</a:t>
            </a:r>
            <a:endParaRPr lang="sr-Cyrl-CS" sz="2000" cap="none" dirty="0"/>
          </a:p>
          <a:p>
            <a:pPr marL="973138" lvl="1" indent="-233363">
              <a:lnSpc>
                <a:spcPct val="90000"/>
              </a:lnSpc>
              <a:buClr>
                <a:schemeClr val="hlink"/>
              </a:buClr>
              <a:buNone/>
            </a:pPr>
            <a:endParaRPr lang="sr-Latn-CS" sz="2000" dirty="0">
              <a:solidFill>
                <a:srgbClr val="333399"/>
              </a:solidFill>
            </a:endParaRPr>
          </a:p>
          <a:p>
            <a:pPr>
              <a:lnSpc>
                <a:spcPct val="80000"/>
              </a:lnSpc>
              <a:spcBef>
                <a:spcPct val="55000"/>
              </a:spcBef>
              <a:buFont typeface="Arial" charset="0"/>
              <a:buBlip>
                <a:blip r:embed="rId2"/>
              </a:buBlip>
            </a:pPr>
            <a:r>
              <a:rPr lang="sr-Latn-CS" sz="2400" b="1" dirty="0">
                <a:solidFill>
                  <a:srgbClr val="0000CC"/>
                </a:solidFill>
              </a:rPr>
              <a:t>9. БОЈЕЊЕ</a:t>
            </a:r>
          </a:p>
          <a:p>
            <a:pPr marL="973138" lvl="1" indent="-233363">
              <a:lnSpc>
                <a:spcPct val="90000"/>
              </a:lnSpc>
              <a:buClr>
                <a:srgbClr val="6600CC"/>
              </a:buClr>
              <a:buFont typeface="Wingdings" pitchFamily="2" charset="2"/>
              <a:buChar char="Ø"/>
            </a:pPr>
            <a:r>
              <a:rPr lang="sr-Cyrl-CS" sz="2000" cap="none" dirty="0"/>
              <a:t>п</a:t>
            </a:r>
            <a:r>
              <a:rPr lang="sr-Latn-CS" sz="2000" cap="none" dirty="0"/>
              <a:t>ресеци се </a:t>
            </a:r>
            <a:r>
              <a:rPr lang="sr-Latn-CS" sz="2000" b="1" cap="none" dirty="0">
                <a:solidFill>
                  <a:srgbClr val="BC008B"/>
                </a:solidFill>
              </a:rPr>
              <a:t>боје</a:t>
            </a:r>
            <a:r>
              <a:rPr lang="sr-Latn-CS" sz="2000" b="1" i="1" cap="none" dirty="0"/>
              <a:t> </a:t>
            </a:r>
            <a:r>
              <a:rPr lang="sr-Latn-CS" sz="2000" cap="none" dirty="0">
                <a:solidFill>
                  <a:srgbClr val="9900FF"/>
                </a:solidFill>
              </a:rPr>
              <a:t>хематоксилином</a:t>
            </a:r>
            <a:r>
              <a:rPr lang="sr-Latn-CS" sz="2000" cap="none" dirty="0"/>
              <a:t> и </a:t>
            </a:r>
            <a:r>
              <a:rPr lang="sr-Latn-CS" sz="2000" cap="none" dirty="0">
                <a:solidFill>
                  <a:srgbClr val="FF0066"/>
                </a:solidFill>
              </a:rPr>
              <a:t>еозином</a:t>
            </a:r>
            <a:endParaRPr lang="sr-Cyrl-CS" sz="2000" cap="none" dirty="0">
              <a:solidFill>
                <a:srgbClr val="FF0066"/>
              </a:solidFill>
            </a:endParaRPr>
          </a:p>
          <a:p>
            <a:pPr marL="973138" lvl="1" indent="-233363">
              <a:lnSpc>
                <a:spcPct val="90000"/>
              </a:lnSpc>
              <a:buClr>
                <a:srgbClr val="6600CC"/>
              </a:buClr>
              <a:buFont typeface="Wingdings" pitchFamily="2" charset="2"/>
              <a:buChar char="Ø"/>
            </a:pPr>
            <a:r>
              <a:rPr lang="sr-Cyrl-CS" sz="2000" cap="none" dirty="0"/>
              <a:t>в</a:t>
            </a:r>
            <a:r>
              <a:rPr lang="sr-Latn-CS" sz="2000" cap="none" dirty="0"/>
              <a:t>ишак боје се испира </a:t>
            </a:r>
          </a:p>
          <a:p>
            <a:pPr>
              <a:lnSpc>
                <a:spcPct val="80000"/>
              </a:lnSpc>
              <a:buFont typeface="Arial" charset="0"/>
              <a:buBlip>
                <a:blip r:embed="rId2"/>
              </a:buBlip>
            </a:pPr>
            <a:endParaRPr lang="en-US" sz="2400" dirty="0"/>
          </a:p>
        </p:txBody>
      </p:sp>
      <p:pic>
        <p:nvPicPr>
          <p:cNvPr id="12290" name="Picture 2" descr="http://library.med.utah.edu/WebPath/jpeg2/HIST009.jpg"/>
          <p:cNvPicPr>
            <a:picLocks noChangeAspect="1" noChangeArrowheads="1"/>
          </p:cNvPicPr>
          <p:nvPr/>
        </p:nvPicPr>
        <p:blipFill>
          <a:blip r:embed="rId3" cstate="print">
            <a:lum bright="30000" contrast="40000"/>
          </a:blip>
          <a:srcRect/>
          <a:stretch>
            <a:fillRect/>
          </a:stretch>
        </p:blipFill>
        <p:spPr bwMode="auto">
          <a:xfrm>
            <a:off x="6699606" y="0"/>
            <a:ext cx="2444394" cy="3717032"/>
          </a:xfrm>
          <a:prstGeom prst="rect">
            <a:avLst/>
          </a:prstGeom>
          <a:noFill/>
          <a:ln>
            <a:solidFill>
              <a:srgbClr val="990099"/>
            </a:solidFill>
          </a:ln>
        </p:spPr>
      </p:pic>
      <p:pic>
        <p:nvPicPr>
          <p:cNvPr id="4" name="Picture 3" descr="http://www.medpip.com/Images/Original/87e6a52c-0254-4707-a4de-50f3c33a2a4c.jpg">
            <a:extLst>
              <a:ext uri="{FF2B5EF4-FFF2-40B4-BE49-F238E27FC236}">
                <a16:creationId xmlns="" xmlns:a16="http://schemas.microsoft.com/office/drawing/2014/main" id="{7CC8CFB0-579B-408F-85E8-2134E6765EE0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0915" b="21796"/>
          <a:stretch/>
        </p:blipFill>
        <p:spPr bwMode="auto">
          <a:xfrm>
            <a:off x="1043608" y="4797152"/>
            <a:ext cx="4114165" cy="1764665"/>
          </a:xfrm>
          <a:prstGeom prst="rect">
            <a:avLst/>
          </a:prstGeom>
          <a:noFill/>
          <a:ln>
            <a:solidFill>
              <a:srgbClr val="9900FF"/>
            </a:solidFill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5" name="Picture 4" descr="HE1.jpg">
            <a:extLst>
              <a:ext uri="{FF2B5EF4-FFF2-40B4-BE49-F238E27FC236}">
                <a16:creationId xmlns="" xmlns:a16="http://schemas.microsoft.com/office/drawing/2014/main" id="{4113A165-2473-4FDB-84CC-E7551602DD0C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372200" y="4283040"/>
            <a:ext cx="2520280" cy="2318670"/>
          </a:xfrm>
          <a:prstGeom prst="rect">
            <a:avLst/>
          </a:prstGeom>
          <a:ln>
            <a:solidFill>
              <a:srgbClr val="6600CC"/>
            </a:solidFill>
          </a:ln>
        </p:spPr>
      </p:pic>
    </p:spTree>
  </p:cSld>
  <p:clrMapOvr>
    <a:masterClrMapping/>
  </p:clrMapOvr>
  <p:transition spd="med">
    <p:diamond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ambergriscaye.com/forum/ubbthreads.php/ubb/showimage/id/997/type/f/dlp.jpg">
            <a:extLst>
              <a:ext uri="{FF2B5EF4-FFF2-40B4-BE49-F238E27FC236}">
                <a16:creationId xmlns="" xmlns:a16="http://schemas.microsoft.com/office/drawing/2014/main" id="{814024E7-5771-4159-94F2-9FCDEA7804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1790"/>
            <a:ext cx="3600400" cy="1875523"/>
          </a:xfrm>
          <a:prstGeom prst="rect">
            <a:avLst/>
          </a:prstGeom>
          <a:noFill/>
          <a:ln>
            <a:solidFill>
              <a:srgbClr val="9900FF"/>
            </a:solidFill>
          </a:ln>
        </p:spPr>
      </p:pic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3E7DF238-C02D-483A-8828-564CFA7F2A3B}"/>
              </a:ext>
            </a:extLst>
          </p:cNvPr>
          <p:cNvSpPr/>
          <p:nvPr/>
        </p:nvSpPr>
        <p:spPr>
          <a:xfrm>
            <a:off x="4866795" y="6237312"/>
            <a:ext cx="394691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>
                <a:solidFill>
                  <a:srgbClr val="6600CC"/>
                </a:solidFill>
              </a:rPr>
              <a:t>Haematoxylum</a:t>
            </a:r>
            <a:r>
              <a:rPr lang="en-US" b="1" dirty="0">
                <a:solidFill>
                  <a:srgbClr val="6600CC"/>
                </a:solidFill>
              </a:rPr>
              <a:t> </a:t>
            </a:r>
            <a:r>
              <a:rPr lang="en-US" b="1" dirty="0" err="1">
                <a:solidFill>
                  <a:srgbClr val="6600CC"/>
                </a:solidFill>
              </a:rPr>
              <a:t>campechianum</a:t>
            </a:r>
            <a:endParaRPr lang="en-US" b="1" dirty="0">
              <a:solidFill>
                <a:srgbClr val="6600CC"/>
              </a:solidFill>
            </a:endParaRPr>
          </a:p>
        </p:txBody>
      </p:sp>
      <p:pic>
        <p:nvPicPr>
          <p:cNvPr id="6" name="Picture 4" descr="http://www.cicy.mx/Sitios/Desde_Herbario/images/stories/Herbario/2010/09Septiembre2010.jpg">
            <a:extLst>
              <a:ext uri="{FF2B5EF4-FFF2-40B4-BE49-F238E27FC236}">
                <a16:creationId xmlns="" xmlns:a16="http://schemas.microsoft.com/office/drawing/2014/main" id="{29858533-271F-4E4C-8052-20F433B48B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 r="49390"/>
          <a:stretch>
            <a:fillRect/>
          </a:stretch>
        </p:blipFill>
        <p:spPr bwMode="auto">
          <a:xfrm>
            <a:off x="683568" y="4638090"/>
            <a:ext cx="2664296" cy="1927324"/>
          </a:xfrm>
          <a:prstGeom prst="rect">
            <a:avLst/>
          </a:prstGeom>
          <a:noFill/>
        </p:spPr>
      </p:pic>
      <p:pic>
        <p:nvPicPr>
          <p:cNvPr id="7" name="Picture 6" descr="http://taibnet.sinica.edu.tw/uploads_moved/20140215072433_418240.jpg">
            <a:extLst>
              <a:ext uri="{FF2B5EF4-FFF2-40B4-BE49-F238E27FC236}">
                <a16:creationId xmlns="" xmlns:a16="http://schemas.microsoft.com/office/drawing/2014/main" id="{FCC84483-722B-4872-A040-27B5E8ECDA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2492896"/>
            <a:ext cx="4552950" cy="3648076"/>
          </a:xfrm>
          <a:prstGeom prst="rect">
            <a:avLst/>
          </a:prstGeom>
          <a:noFill/>
          <a:ln>
            <a:solidFill>
              <a:srgbClr val="CC0099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4CC26F8A-E030-4D1D-A454-05C26D843ACF}"/>
              </a:ext>
            </a:extLst>
          </p:cNvPr>
          <p:cNvSpPr txBox="1"/>
          <p:nvPr/>
        </p:nvSpPr>
        <p:spPr>
          <a:xfrm>
            <a:off x="5436096" y="1123238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CS" sz="2400" b="1" dirty="0">
                <a:solidFill>
                  <a:srgbClr val="9900FF"/>
                </a:solidFill>
              </a:rPr>
              <a:t>ХЕМАТОКСИЛИН</a:t>
            </a:r>
            <a:endParaRPr lang="en-US" b="1" dirty="0">
              <a:solidFill>
                <a:srgbClr val="9900FF"/>
              </a:solidFill>
            </a:endParaRPr>
          </a:p>
        </p:txBody>
      </p:sp>
      <p:pic>
        <p:nvPicPr>
          <p:cNvPr id="9" name="Picture 8" descr="http://patentimages.storage.googleapis.com/WO2009148885A2/imgf000002_0001.png">
            <a:extLst>
              <a:ext uri="{FF2B5EF4-FFF2-40B4-BE49-F238E27FC236}">
                <a16:creationId xmlns="" xmlns:a16="http://schemas.microsoft.com/office/drawing/2014/main" id="{77782FA8-B655-42F7-A035-F90D55747B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2398059"/>
            <a:ext cx="3456384" cy="1858349"/>
          </a:xfrm>
          <a:prstGeom prst="rect">
            <a:avLst/>
          </a:prstGeom>
          <a:noFill/>
          <a:ln>
            <a:solidFill>
              <a:srgbClr val="BC008B"/>
            </a:solidFill>
          </a:ln>
        </p:spPr>
      </p:pic>
    </p:spTree>
    <p:extLst>
      <p:ext uri="{BB962C8B-B14F-4D97-AF65-F5344CB8AC3E}">
        <p14:creationId xmlns="" xmlns:p14="http://schemas.microsoft.com/office/powerpoint/2010/main" val="33185462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upload.wikimedia.org/wikipedia/commons/thumb/9/95/Eosin_Y.svg/383px-Eosin_Y.svg.png">
            <a:extLst>
              <a:ext uri="{FF2B5EF4-FFF2-40B4-BE49-F238E27FC236}">
                <a16:creationId xmlns="" xmlns:a16="http://schemas.microsoft.com/office/drawing/2014/main" id="{56CBC906-226A-41D6-9565-289D25AE93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902" y="2014826"/>
            <a:ext cx="3648075" cy="3038476"/>
          </a:xfrm>
          <a:prstGeom prst="rect">
            <a:avLst/>
          </a:prstGeom>
          <a:noFill/>
        </p:spPr>
      </p:pic>
      <p:pic>
        <p:nvPicPr>
          <p:cNvPr id="5" name="Picture 4" descr="http://www.statlab.com/media/catalog/product/cache/1/thumbnail/9df78eab33525d08d6e5fb8d27136e95/s/t/statlab_28_1.jpg">
            <a:extLst>
              <a:ext uri="{FF2B5EF4-FFF2-40B4-BE49-F238E27FC236}">
                <a16:creationId xmlns="" xmlns:a16="http://schemas.microsoft.com/office/drawing/2014/main" id="{46E1DB67-5CED-447F-817F-C532D2F56E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9754" y="286327"/>
            <a:ext cx="3096344" cy="3456998"/>
          </a:xfrm>
          <a:prstGeom prst="rect">
            <a:avLst/>
          </a:prstGeom>
          <a:noFill/>
        </p:spPr>
      </p:pic>
      <p:pic>
        <p:nvPicPr>
          <p:cNvPr id="6" name="Picture 6" descr="http://www.seilnacht.com/Chemie/eosin1.jpg">
            <a:extLst>
              <a:ext uri="{FF2B5EF4-FFF2-40B4-BE49-F238E27FC236}">
                <a16:creationId xmlns="" xmlns:a16="http://schemas.microsoft.com/office/drawing/2014/main" id="{A5E00902-9A5C-4FE5-A4CA-EA4DDC810B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3933056"/>
            <a:ext cx="3672408" cy="2707623"/>
          </a:xfrm>
          <a:prstGeom prst="rect">
            <a:avLst/>
          </a:prstGeom>
          <a:noFill/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354D5C7C-C932-43D5-912A-D89133FF5389}"/>
              </a:ext>
            </a:extLst>
          </p:cNvPr>
          <p:cNvSpPr txBox="1"/>
          <p:nvPr/>
        </p:nvSpPr>
        <p:spPr>
          <a:xfrm>
            <a:off x="2123728" y="404664"/>
            <a:ext cx="2088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CS" sz="3200" b="1" dirty="0">
                <a:solidFill>
                  <a:srgbClr val="FF0000"/>
                </a:solidFill>
              </a:rPr>
              <a:t>ЕОЗИН</a:t>
            </a:r>
            <a:endParaRPr 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847747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="" xmlns:a16="http://schemas.microsoft.com/office/drawing/2014/main" id="{48FE743F-64F4-4C5C-B859-44D94861B6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576" y="169486"/>
            <a:ext cx="7827636" cy="1057255"/>
          </a:xfrm>
          <a:solidFill>
            <a:srgbClr val="FFFFCC"/>
          </a:solidFill>
        </p:spPr>
        <p:txBody>
          <a:bodyPr>
            <a:normAutofit fontScale="90000"/>
          </a:bodyPr>
          <a:lstStyle/>
          <a:p>
            <a:r>
              <a:rPr lang="sr-Cyrl-CS" sz="4000" b="1" dirty="0">
                <a:solidFill>
                  <a:srgbClr val="CC00CC"/>
                </a:solidFill>
              </a:rPr>
              <a:t>Различите </a:t>
            </a:r>
            <a:r>
              <a:rPr lang="sr-Cyrl-CS" sz="4000" b="1" dirty="0" err="1">
                <a:solidFill>
                  <a:srgbClr val="CC00CC"/>
                </a:solidFill>
              </a:rPr>
              <a:t>кивете</a:t>
            </a:r>
            <a:r>
              <a:rPr lang="sr-Cyrl-CS" sz="4000" b="1" dirty="0">
                <a:solidFill>
                  <a:srgbClr val="CC00CC"/>
                </a:solidFill>
              </a:rPr>
              <a:t> за ручно бојење</a:t>
            </a:r>
            <a:endParaRPr lang="en-US" sz="4000" b="1" dirty="0">
              <a:solidFill>
                <a:srgbClr val="CC00CC"/>
              </a:solidFill>
            </a:endParaRPr>
          </a:p>
        </p:txBody>
      </p:sp>
      <p:pic>
        <p:nvPicPr>
          <p:cNvPr id="5" name="Picture 2" descr="http://ecx.images-amazon.com/images/I/41ZlSn8qPiL._SX342_.jpg">
            <a:extLst>
              <a:ext uri="{FF2B5EF4-FFF2-40B4-BE49-F238E27FC236}">
                <a16:creationId xmlns="" xmlns:a16="http://schemas.microsoft.com/office/drawing/2014/main" id="{FBE1716A-3325-49BF-B457-CA14C37532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434785"/>
            <a:ext cx="3013175" cy="2255476"/>
          </a:xfrm>
          <a:prstGeom prst="rect">
            <a:avLst/>
          </a:prstGeom>
          <a:noFill/>
        </p:spPr>
      </p:pic>
      <p:pic>
        <p:nvPicPr>
          <p:cNvPr id="6" name="Picture 6" descr="Staining Ware">
            <a:extLst>
              <a:ext uri="{FF2B5EF4-FFF2-40B4-BE49-F238E27FC236}">
                <a16:creationId xmlns="" xmlns:a16="http://schemas.microsoft.com/office/drawing/2014/main" id="{2F03848E-C130-4DA9-9204-36FE3F114C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71342" y="1447800"/>
            <a:ext cx="2339546" cy="2044025"/>
          </a:xfrm>
          <a:prstGeom prst="rect">
            <a:avLst/>
          </a:prstGeom>
          <a:noFill/>
        </p:spPr>
      </p:pic>
      <p:pic>
        <p:nvPicPr>
          <p:cNvPr id="7" name="Picture 8" descr=" ">
            <a:extLst>
              <a:ext uri="{FF2B5EF4-FFF2-40B4-BE49-F238E27FC236}">
                <a16:creationId xmlns="" xmlns:a16="http://schemas.microsoft.com/office/drawing/2014/main" id="{B696410A-4D72-4310-95DC-C094E6AF9C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7726" y="4132378"/>
            <a:ext cx="2325960" cy="2325960"/>
          </a:xfrm>
          <a:prstGeom prst="rect">
            <a:avLst/>
          </a:prstGeom>
          <a:noFill/>
        </p:spPr>
      </p:pic>
      <p:pic>
        <p:nvPicPr>
          <p:cNvPr id="8" name="Picture 12" descr="http://www.trulaboratories.com/images/stories/virtuemart/product/slide%20staining%20system.png">
            <a:extLst>
              <a:ext uri="{FF2B5EF4-FFF2-40B4-BE49-F238E27FC236}">
                <a16:creationId xmlns="" xmlns:a16="http://schemas.microsoft.com/office/drawing/2014/main" id="{3DF7D8E8-88CB-45C9-B0BD-665C99B5A1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51552" y="3962401"/>
            <a:ext cx="4211398" cy="24757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8001319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komplet za bojenje preparata">
            <a:extLst>
              <a:ext uri="{FF2B5EF4-FFF2-40B4-BE49-F238E27FC236}">
                <a16:creationId xmlns="" xmlns:a16="http://schemas.microsoft.com/office/drawing/2014/main" id="{8D395230-B71F-4B48-B63B-F19F49437A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 t="22209"/>
          <a:stretch>
            <a:fillRect/>
          </a:stretch>
        </p:blipFill>
        <p:spPr bwMode="auto">
          <a:xfrm>
            <a:off x="1187624" y="980728"/>
            <a:ext cx="6768752" cy="3278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6">
            <a:extLst>
              <a:ext uri="{FF2B5EF4-FFF2-40B4-BE49-F238E27FC236}">
                <a16:creationId xmlns="" xmlns:a16="http://schemas.microsoft.com/office/drawing/2014/main" id="{07EA441B-AF25-4867-9A3E-31309E2757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9023"/>
            <a:ext cx="9144000" cy="461665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sr-Cyrl-CS" sz="2400" b="1" dirty="0">
                <a:solidFill>
                  <a:srgbClr val="9900FF"/>
                </a:solidFill>
              </a:rPr>
              <a:t>Аутоматизовани процес бојења – комплет за бојење</a:t>
            </a:r>
            <a:endParaRPr lang="sr-Cyrl-CS" sz="2400" dirty="0">
              <a:solidFill>
                <a:srgbClr val="9900FF"/>
              </a:solidFill>
            </a:endParaRPr>
          </a:p>
        </p:txBody>
      </p:sp>
      <p:pic>
        <p:nvPicPr>
          <p:cNvPr id="6" name="Picture 2" descr="https://platforms.monash.edu/histology/media/com_fpss/cache/7_9caa2793658f3cc387f216157300b1ce_m.jpg?t=1374679184">
            <a:extLst>
              <a:ext uri="{FF2B5EF4-FFF2-40B4-BE49-F238E27FC236}">
                <a16:creationId xmlns="" xmlns:a16="http://schemas.microsoft.com/office/drawing/2014/main" id="{0420A873-33E8-46B2-8A1C-B5E5175BED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3789040"/>
            <a:ext cx="3991841" cy="2780928"/>
          </a:xfrm>
          <a:prstGeom prst="rect">
            <a:avLst/>
          </a:prstGeom>
          <a:noFill/>
          <a:ln w="38100">
            <a:solidFill>
              <a:srgbClr val="00B0F0"/>
            </a:solidFill>
          </a:ln>
        </p:spPr>
      </p:pic>
    </p:spTree>
    <p:extLst>
      <p:ext uri="{BB962C8B-B14F-4D97-AF65-F5344CB8AC3E}">
        <p14:creationId xmlns="" xmlns:p14="http://schemas.microsoft.com/office/powerpoint/2010/main" val="19022451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https://www.med.unc.edu/cellbiophysio/images/images-physiolo/histology/histo1.jpg/image_preview">
            <a:extLst>
              <a:ext uri="{FF2B5EF4-FFF2-40B4-BE49-F238E27FC236}">
                <a16:creationId xmlns="" xmlns:a16="http://schemas.microsoft.com/office/drawing/2014/main" id="{923FCA44-8649-4BC5-B310-E94053996D5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371600"/>
            <a:ext cx="3810000" cy="28670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https://www.med.unc.edu/cellbiophysio/images/images-physiolo/histology/histo1.jpg/image_preview">
            <a:extLst>
              <a:ext uri="{FF2B5EF4-FFF2-40B4-BE49-F238E27FC236}">
                <a16:creationId xmlns="" xmlns:a16="http://schemas.microsoft.com/office/drawing/2014/main" id="{565F58A2-45CD-46F7-81E0-E00C2FF2F90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371600"/>
            <a:ext cx="3810000" cy="28670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6" descr="https://www.med.unc.edu/cellbiophysio/images/images-physiolo/histology/histo1.jpg/image_preview">
            <a:extLst>
              <a:ext uri="{FF2B5EF4-FFF2-40B4-BE49-F238E27FC236}">
                <a16:creationId xmlns="" xmlns:a16="http://schemas.microsoft.com/office/drawing/2014/main" id="{693232F6-E788-4E2B-98B9-8FB573EE6BF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371600"/>
            <a:ext cx="3810000" cy="28670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" name="Picture 8" descr="http://www.kidneypathology.com/Imagenes_Casos/Caso%2065/8%20PAS.jpg">
            <a:extLst>
              <a:ext uri="{FF2B5EF4-FFF2-40B4-BE49-F238E27FC236}">
                <a16:creationId xmlns="" xmlns:a16="http://schemas.microsoft.com/office/drawing/2014/main" id="{0A080AD4-97F6-44B1-B668-081319736E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467544" y="404664"/>
            <a:ext cx="3848451" cy="2753494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</p:pic>
      <p:pic>
        <p:nvPicPr>
          <p:cNvPr id="8" name="Picture 10" descr="http://www.telesa.org/SpecialStain/LAB_ISTOCHIMICA/UK/pas.jpg">
            <a:extLst>
              <a:ext uri="{FF2B5EF4-FFF2-40B4-BE49-F238E27FC236}">
                <a16:creationId xmlns="" xmlns:a16="http://schemas.microsoft.com/office/drawing/2014/main" id="{4A28EF95-7476-4F23-80A9-892C9A2D90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/>
          <a:stretch>
            <a:fillRect/>
          </a:stretch>
        </p:blipFill>
        <p:spPr bwMode="auto">
          <a:xfrm>
            <a:off x="5334000" y="4001988"/>
            <a:ext cx="3526069" cy="2644552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</p:pic>
      <p:pic>
        <p:nvPicPr>
          <p:cNvPr id="9" name="Picture 12" descr="http://thumbs.dreamstime.com/x/histology-skin-stained-h-e-human-hematoxylin-purple-eosin-pink-also-called-top-blue-round-nuclei-42769166.jpg">
            <a:extLst>
              <a:ext uri="{FF2B5EF4-FFF2-40B4-BE49-F238E27FC236}">
                <a16:creationId xmlns="" xmlns:a16="http://schemas.microsoft.com/office/drawing/2014/main" id="{579A35F2-B932-42D2-B599-30B5B6C8B7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5001" y="3293756"/>
            <a:ext cx="3810000" cy="2857500"/>
          </a:xfrm>
          <a:prstGeom prst="rect">
            <a:avLst/>
          </a:prstGeom>
          <a:noFill/>
          <a:ln>
            <a:solidFill>
              <a:srgbClr val="0033CC"/>
            </a:solidFill>
          </a:ln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1DF65186-E0EC-49E3-B8B1-9E2D912222AA}"/>
              </a:ext>
            </a:extLst>
          </p:cNvPr>
          <p:cNvSpPr txBox="1"/>
          <p:nvPr/>
        </p:nvSpPr>
        <p:spPr>
          <a:xfrm>
            <a:off x="155575" y="4044640"/>
            <a:ext cx="16561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CS" sz="2000" b="1" dirty="0">
                <a:solidFill>
                  <a:srgbClr val="C00000"/>
                </a:solidFill>
              </a:rPr>
              <a:t>Примери различитог бојења</a:t>
            </a:r>
            <a:endParaRPr lang="en-US" sz="2000" b="1" dirty="0">
              <a:solidFill>
                <a:srgbClr val="C00000"/>
              </a:solidFill>
            </a:endParaRPr>
          </a:p>
        </p:txBody>
      </p:sp>
      <p:pic>
        <p:nvPicPr>
          <p:cNvPr id="11" name="Picture 16" descr="http://laboratoryinfo.com/wp-content/uploads/2015/03/gliageek_TLDLx200.jpg">
            <a:extLst>
              <a:ext uri="{FF2B5EF4-FFF2-40B4-BE49-F238E27FC236}">
                <a16:creationId xmlns="" xmlns:a16="http://schemas.microsoft.com/office/drawing/2014/main" id="{2A6613E5-CC3D-46FC-8F17-E6D52206EB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836712"/>
            <a:ext cx="4552950" cy="2019301"/>
          </a:xfrm>
          <a:prstGeom prst="rect">
            <a:avLst/>
          </a:prstGeom>
          <a:noFill/>
          <a:ln>
            <a:solidFill>
              <a:srgbClr val="0033CC"/>
            </a:solidFill>
          </a:ln>
        </p:spPr>
      </p:pic>
    </p:spTree>
    <p:extLst>
      <p:ext uri="{BB962C8B-B14F-4D97-AF65-F5344CB8AC3E}">
        <p14:creationId xmlns="" xmlns:p14="http://schemas.microsoft.com/office/powerpoint/2010/main" val="2009048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5" name="Text Box 7"/>
          <p:cNvSpPr txBox="1">
            <a:spLocks noChangeArrowheads="1"/>
          </p:cNvSpPr>
          <p:nvPr/>
        </p:nvSpPr>
        <p:spPr bwMode="auto">
          <a:xfrm>
            <a:off x="395536" y="5886580"/>
            <a:ext cx="4929034" cy="663515"/>
          </a:xfrm>
          <a:prstGeom prst="rect">
            <a:avLst/>
          </a:prstGeom>
          <a:solidFill>
            <a:srgbClr val="F6EADA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Clr>
                <a:srgbClr val="6600CC"/>
              </a:buClr>
              <a:buFont typeface="Wingdings" panose="05000000000000000000" pitchFamily="2" charset="2"/>
              <a:buChar char="Ø"/>
            </a:pPr>
            <a:r>
              <a:rPr lang="sr-Latn-CS" sz="1600" b="1" dirty="0">
                <a:solidFill>
                  <a:srgbClr val="BC008B"/>
                </a:solidFill>
              </a:rPr>
              <a:t>ТРАЈНИ</a:t>
            </a:r>
            <a:r>
              <a:rPr lang="sr-Cyrl-CS" sz="1600" b="1" dirty="0">
                <a:solidFill>
                  <a:srgbClr val="BC008B"/>
                </a:solidFill>
              </a:rPr>
              <a:t> </a:t>
            </a:r>
            <a:r>
              <a:rPr lang="sr-Latn-CS" sz="1600" b="1" dirty="0">
                <a:solidFill>
                  <a:srgbClr val="BC008B"/>
                </a:solidFill>
              </a:rPr>
              <a:t>ПРЕПАРАТ</a:t>
            </a:r>
            <a:r>
              <a:rPr lang="sr-Cyrl-CS" sz="1600" b="1" dirty="0">
                <a:solidFill>
                  <a:srgbClr val="BC008B"/>
                </a:solidFill>
              </a:rPr>
              <a:t> </a:t>
            </a:r>
            <a:r>
              <a:rPr lang="sr-Latn-CS" sz="1600" b="1" dirty="0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ЕЛЕКТРОНСКЕ</a:t>
            </a:r>
            <a:r>
              <a:rPr lang="sr-Cyrl-CS" sz="1600" b="1" dirty="0">
                <a:solidFill>
                  <a:srgbClr val="BC008B"/>
                </a:solidFill>
                <a:latin typeface="Calibri" pitchFamily="34" charset="0"/>
              </a:rPr>
              <a:t>  </a:t>
            </a:r>
            <a:r>
              <a:rPr lang="sr-Latn-CS" sz="1600" b="1" dirty="0">
                <a:solidFill>
                  <a:srgbClr val="BC008B"/>
                </a:solidFill>
                <a:latin typeface="Calibri" pitchFamily="34" charset="0"/>
              </a:rPr>
              <a:t>МИКРОСКОПИЈЕ</a:t>
            </a:r>
            <a:r>
              <a:rPr lang="sr-Cyrl-CS" sz="1600" b="1" dirty="0">
                <a:solidFill>
                  <a:srgbClr val="BC008B"/>
                </a:solidFill>
                <a:latin typeface="Calibri" pitchFamily="34" charset="0"/>
              </a:rPr>
              <a:t> </a:t>
            </a:r>
            <a:r>
              <a:rPr lang="sr-Cyrl-CS" sz="1600" dirty="0">
                <a:latin typeface="Calibri" pitchFamily="34" charset="0"/>
              </a:rPr>
              <a:t>- </a:t>
            </a:r>
            <a:r>
              <a:rPr lang="sr-Latn-CS" sz="1600" dirty="0">
                <a:latin typeface="Calibri" pitchFamily="34" charset="0"/>
              </a:rPr>
              <a:t>електронска</a:t>
            </a:r>
            <a:r>
              <a:rPr lang="sr-Cyrl-CS" sz="1600" dirty="0">
                <a:latin typeface="Calibri" pitchFamily="34" charset="0"/>
              </a:rPr>
              <a:t> </a:t>
            </a:r>
            <a:r>
              <a:rPr lang="sr-Latn-CS" sz="1600" dirty="0" err="1">
                <a:latin typeface="Calibri" pitchFamily="34" charset="0"/>
              </a:rPr>
              <a:t>микрографија</a:t>
            </a:r>
            <a:endParaRPr lang="en-US" sz="1600" dirty="0">
              <a:latin typeface="Calibri" pitchFamily="34" charset="0"/>
            </a:endParaRPr>
          </a:p>
        </p:txBody>
      </p:sp>
      <p:sp>
        <p:nvSpPr>
          <p:cNvPr id="58377" name="Text Box 9"/>
          <p:cNvSpPr txBox="1">
            <a:spLocks noChangeArrowheads="1"/>
          </p:cNvSpPr>
          <p:nvPr/>
        </p:nvSpPr>
        <p:spPr bwMode="auto">
          <a:xfrm>
            <a:off x="186754" y="1660731"/>
            <a:ext cx="8957246" cy="907941"/>
          </a:xfrm>
          <a:prstGeom prst="rect">
            <a:avLst/>
          </a:prstGeom>
          <a:solidFill>
            <a:srgbClr val="F6EADA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176213" indent="-176213" algn="ctr">
              <a:spcBef>
                <a:spcPts val="600"/>
              </a:spcBef>
              <a:buClr>
                <a:srgbClr val="6600CC"/>
              </a:buClr>
              <a:buFont typeface="Wingdings" pitchFamily="2" charset="2"/>
              <a:buChar char="Ø"/>
            </a:pPr>
            <a:r>
              <a:rPr lang="sr-Latn-CS" sz="1600" b="1" dirty="0">
                <a:solidFill>
                  <a:srgbClr val="BC008B"/>
                </a:solidFill>
              </a:rPr>
              <a:t>ТРАЈНИ</a:t>
            </a:r>
            <a:r>
              <a:rPr lang="sr-Cyrl-CS" sz="1600" b="1" dirty="0">
                <a:solidFill>
                  <a:srgbClr val="BC008B"/>
                </a:solidFill>
              </a:rPr>
              <a:t> </a:t>
            </a:r>
            <a:r>
              <a:rPr lang="sr-Latn-CS" sz="1600" b="1" dirty="0">
                <a:solidFill>
                  <a:srgbClr val="BC008B"/>
                </a:solidFill>
              </a:rPr>
              <a:t>ПРЕПАРАТ</a:t>
            </a:r>
            <a:r>
              <a:rPr lang="sr-Cyrl-CS" sz="1600" b="1" dirty="0">
                <a:solidFill>
                  <a:srgbClr val="BC008B"/>
                </a:solidFill>
              </a:rPr>
              <a:t> </a:t>
            </a:r>
            <a:r>
              <a:rPr lang="sr-Latn-CS" sz="1600" b="1" dirty="0">
                <a:solidFill>
                  <a:srgbClr val="6600CC"/>
                </a:solidFill>
              </a:rPr>
              <a:t>СВЕТЛОСН</a:t>
            </a:r>
            <a:r>
              <a:rPr lang="sr-Cyrl-CS" sz="1600" b="1" dirty="0">
                <a:solidFill>
                  <a:srgbClr val="6600CC"/>
                </a:solidFill>
              </a:rPr>
              <a:t>Е </a:t>
            </a:r>
            <a:r>
              <a:rPr lang="sr-Latn-CS" sz="1600" b="1" dirty="0">
                <a:solidFill>
                  <a:srgbClr val="BC008B"/>
                </a:solidFill>
              </a:rPr>
              <a:t>МИКРОСКОП</a:t>
            </a:r>
            <a:r>
              <a:rPr lang="sr-Cyrl-CS" sz="1600" b="1" dirty="0">
                <a:solidFill>
                  <a:srgbClr val="BC008B"/>
                </a:solidFill>
              </a:rPr>
              <a:t>ИЈЕ </a:t>
            </a:r>
            <a:r>
              <a:rPr lang="en-US" sz="1600" dirty="0">
                <a:solidFill>
                  <a:srgbClr val="0033CC"/>
                </a:solidFill>
                <a:latin typeface="Calibri" pitchFamily="34" charset="0"/>
              </a:rPr>
              <a:t>–</a:t>
            </a:r>
            <a:r>
              <a:rPr lang="sr-Cyrl-CS" sz="1600" dirty="0">
                <a:solidFill>
                  <a:srgbClr val="0033CC"/>
                </a:solidFill>
                <a:latin typeface="Calibri" pitchFamily="34" charset="0"/>
              </a:rPr>
              <a:t> </a:t>
            </a:r>
            <a:r>
              <a:rPr lang="x-none" sz="1600" b="1" dirty="0">
                <a:solidFill>
                  <a:srgbClr val="0033CC"/>
                </a:solidFill>
                <a:latin typeface="Calibri" pitchFamily="34" charset="0"/>
              </a:rPr>
              <a:t>рутински парафински пресек </a:t>
            </a:r>
          </a:p>
          <a:p>
            <a:pPr marL="176213" indent="-176213" algn="ctr">
              <a:spcBef>
                <a:spcPts val="600"/>
              </a:spcBef>
              <a:buClr>
                <a:srgbClr val="6600CC"/>
              </a:buClr>
              <a:buFont typeface="Wingdings" pitchFamily="2" charset="2"/>
              <a:buChar char="Ø"/>
            </a:pPr>
            <a:r>
              <a:rPr lang="sr-Latn-CS" sz="1600" dirty="0">
                <a:latin typeface="Calibri" pitchFamily="34" charset="0"/>
              </a:rPr>
              <a:t>исечак</a:t>
            </a:r>
            <a:r>
              <a:rPr lang="sr-Cyrl-CS" sz="1600" dirty="0">
                <a:latin typeface="Calibri" pitchFamily="34" charset="0"/>
              </a:rPr>
              <a:t> </a:t>
            </a:r>
            <a:r>
              <a:rPr lang="sr-Latn-CS" sz="1600" dirty="0">
                <a:latin typeface="Calibri" pitchFamily="34" charset="0"/>
              </a:rPr>
              <a:t>ткива</a:t>
            </a:r>
            <a:r>
              <a:rPr lang="sr-Cyrl-CS" sz="1600" dirty="0">
                <a:latin typeface="Calibri" pitchFamily="34" charset="0"/>
              </a:rPr>
              <a:t> </a:t>
            </a:r>
            <a:r>
              <a:rPr lang="sr-Latn-CS" sz="1600" dirty="0">
                <a:latin typeface="Calibri" pitchFamily="34" charset="0"/>
              </a:rPr>
              <a:t>посебно</a:t>
            </a:r>
            <a:r>
              <a:rPr lang="sr-Cyrl-CS" sz="1600" dirty="0">
                <a:latin typeface="Calibri" pitchFamily="34" charset="0"/>
              </a:rPr>
              <a:t> </a:t>
            </a:r>
            <a:r>
              <a:rPr lang="sr-Latn-CS" sz="1600" dirty="0">
                <a:latin typeface="Calibri" pitchFamily="34" charset="0"/>
              </a:rPr>
              <a:t>обра</a:t>
            </a:r>
            <a:r>
              <a:rPr lang="vi-VN" sz="1600" dirty="0">
                <a:latin typeface="Calibri" pitchFamily="34" charset="0"/>
              </a:rPr>
              <a:t>ђ</a:t>
            </a:r>
            <a:r>
              <a:rPr lang="sr-Latn-CS" sz="1600" dirty="0" err="1">
                <a:latin typeface="Calibri" pitchFamily="34" charset="0"/>
              </a:rPr>
              <a:t>ен</a:t>
            </a:r>
            <a:r>
              <a:rPr lang="sr-Cyrl-CS" sz="1600" dirty="0">
                <a:latin typeface="Calibri" pitchFamily="34" charset="0"/>
              </a:rPr>
              <a:t> </a:t>
            </a:r>
            <a:r>
              <a:rPr lang="sr-Latn-CS" sz="1600" dirty="0">
                <a:latin typeface="Calibri" pitchFamily="34" charset="0"/>
              </a:rPr>
              <a:t>и</a:t>
            </a:r>
            <a:r>
              <a:rPr lang="sr-Cyrl-CS" sz="1600" dirty="0">
                <a:latin typeface="Calibri" pitchFamily="34" charset="0"/>
              </a:rPr>
              <a:t> </a:t>
            </a:r>
            <a:r>
              <a:rPr lang="sr-Latn-CS" sz="1600" dirty="0">
                <a:latin typeface="Calibri" pitchFamily="34" charset="0"/>
              </a:rPr>
              <a:t>припремљен</a:t>
            </a:r>
            <a:r>
              <a:rPr lang="x-none" sz="1600" dirty="0">
                <a:latin typeface="Calibri" pitchFamily="34" charset="0"/>
              </a:rPr>
              <a:t>, н</a:t>
            </a:r>
            <a:r>
              <a:rPr lang="sr-Latn-CS" sz="1600" dirty="0"/>
              <a:t>а</a:t>
            </a:r>
            <a:r>
              <a:rPr lang="sr-Cyrl-CS" sz="1600" dirty="0"/>
              <a:t> </a:t>
            </a:r>
            <a:r>
              <a:rPr lang="sr-Latn-CS" sz="1600" dirty="0"/>
              <a:t>предметно</a:t>
            </a:r>
            <a:r>
              <a:rPr lang="x-none" sz="1600" dirty="0"/>
              <a:t>м</a:t>
            </a:r>
            <a:r>
              <a:rPr lang="sr-Cyrl-CS" sz="1600" dirty="0"/>
              <a:t> </a:t>
            </a:r>
            <a:r>
              <a:rPr lang="sr-Latn-CS" sz="1600" dirty="0"/>
              <a:t>стакл</a:t>
            </a:r>
            <a:r>
              <a:rPr lang="x-none" sz="1600" dirty="0"/>
              <a:t>у,</a:t>
            </a:r>
            <a:r>
              <a:rPr lang="sr-Cyrl-CS" sz="1600" dirty="0"/>
              <a:t> </a:t>
            </a:r>
            <a:r>
              <a:rPr lang="sr-Latn-CS" sz="1600" dirty="0"/>
              <a:t>обично</a:t>
            </a:r>
            <a:r>
              <a:rPr lang="sr-Cyrl-CS" sz="1600" dirty="0"/>
              <a:t> </a:t>
            </a:r>
            <a:r>
              <a:rPr lang="sr-Latn-CS" sz="1600" dirty="0"/>
              <a:t>обојен</a:t>
            </a:r>
            <a:r>
              <a:rPr lang="sr-Cyrl-CS" sz="1600" dirty="0"/>
              <a:t> </a:t>
            </a:r>
            <a:r>
              <a:rPr lang="sr-Cyrl-CS" sz="1600" dirty="0">
                <a:solidFill>
                  <a:srgbClr val="000099"/>
                </a:solidFill>
              </a:rPr>
              <a:t>(</a:t>
            </a:r>
            <a:r>
              <a:rPr lang="sr-Latn-CS" sz="1600" b="1" dirty="0">
                <a:solidFill>
                  <a:srgbClr val="9900CC"/>
                </a:solidFill>
              </a:rPr>
              <a:t>хематоксилином</a:t>
            </a:r>
            <a:r>
              <a:rPr lang="sr-Cyrl-CS" sz="1600" dirty="0">
                <a:solidFill>
                  <a:srgbClr val="000099"/>
                </a:solidFill>
              </a:rPr>
              <a:t> </a:t>
            </a:r>
            <a:r>
              <a:rPr lang="sr-Latn-CS" sz="1600" dirty="0">
                <a:solidFill>
                  <a:srgbClr val="000099"/>
                </a:solidFill>
              </a:rPr>
              <a:t>и</a:t>
            </a:r>
            <a:r>
              <a:rPr lang="sr-Cyrl-CS" sz="1600" dirty="0">
                <a:solidFill>
                  <a:srgbClr val="000099"/>
                </a:solidFill>
              </a:rPr>
              <a:t> </a:t>
            </a:r>
            <a:r>
              <a:rPr lang="sr-Latn-CS" sz="1600" b="1" dirty="0">
                <a:solidFill>
                  <a:srgbClr val="FF0066"/>
                </a:solidFill>
              </a:rPr>
              <a:t>еозином </a:t>
            </a:r>
            <a:r>
              <a:rPr lang="sr-Latn-CS" sz="1600" b="1" dirty="0"/>
              <a:t>-</a:t>
            </a:r>
            <a:r>
              <a:rPr lang="sr-Latn-CS" sz="1600" b="1" dirty="0">
                <a:solidFill>
                  <a:srgbClr val="FF0066"/>
                </a:solidFill>
              </a:rPr>
              <a:t> </a:t>
            </a:r>
            <a:r>
              <a:rPr lang="x-none" sz="1600" dirty="0">
                <a:solidFill>
                  <a:srgbClr val="000099"/>
                </a:solidFill>
              </a:rPr>
              <a:t>H&amp;E</a:t>
            </a:r>
            <a:r>
              <a:rPr lang="sr-Cyrl-CS" sz="1600" dirty="0">
                <a:solidFill>
                  <a:srgbClr val="000099"/>
                </a:solidFill>
              </a:rPr>
              <a:t>)</a:t>
            </a:r>
            <a:endParaRPr lang="x-none" sz="1600" dirty="0">
              <a:solidFill>
                <a:srgbClr val="0033CC"/>
              </a:solidFill>
              <a:latin typeface="Calibri" pitchFamily="34" charset="0"/>
            </a:endParaRPr>
          </a:p>
        </p:txBody>
      </p:sp>
      <p:pic>
        <p:nvPicPr>
          <p:cNvPr id="8" name="Picture 6" descr="Histopathology glass slide of scalp tissue prepared by our histology la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947839"/>
            <a:ext cx="2476597" cy="1785950"/>
          </a:xfrm>
          <a:prstGeom prst="rect">
            <a:avLst/>
          </a:prstGeom>
          <a:noFill/>
          <a:ln w="19050">
            <a:solidFill>
              <a:srgbClr val="800080"/>
            </a:solidFill>
            <a:miter lim="800000"/>
            <a:headEnd/>
            <a:tailEnd/>
          </a:ln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4919853"/>
            <a:ext cx="2500330" cy="1819838"/>
          </a:xfrm>
          <a:prstGeom prst="rect">
            <a:avLst/>
          </a:prstGeom>
          <a:noFill/>
          <a:ln w="25400">
            <a:solidFill>
              <a:srgbClr val="003366"/>
            </a:solidFill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500034" y="214290"/>
            <a:ext cx="82153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3050" indent="-273050">
              <a:buClr>
                <a:srgbClr val="C00000"/>
              </a:buClr>
              <a:buFont typeface="Arial" pitchFamily="34" charset="0"/>
              <a:buChar char="•"/>
            </a:pPr>
            <a:r>
              <a:rPr lang="en-US" sz="1600" dirty="0" err="1">
                <a:latin typeface="+mj-lt"/>
              </a:rPr>
              <a:t>Највећи</a:t>
            </a: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број</a:t>
            </a: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информација</a:t>
            </a:r>
            <a:r>
              <a:rPr lang="en-US" sz="1600" dirty="0">
                <a:latin typeface="+mj-lt"/>
              </a:rPr>
              <a:t> </a:t>
            </a:r>
            <a:r>
              <a:rPr lang="x-none" sz="1600" dirty="0">
                <a:latin typeface="+mj-lt"/>
              </a:rPr>
              <a:t> добија </a:t>
            </a:r>
            <a:r>
              <a:rPr lang="en-US" sz="1600" dirty="0">
                <a:latin typeface="+mj-lt"/>
              </a:rPr>
              <a:t>- </a:t>
            </a:r>
            <a:r>
              <a:rPr lang="en-US" sz="1600" dirty="0" err="1">
                <a:latin typeface="+mj-lt"/>
              </a:rPr>
              <a:t>изучавањем</a:t>
            </a: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solidFill>
                  <a:schemeClr val="accent6">
                    <a:lumMod val="75000"/>
                  </a:schemeClr>
                </a:solidFill>
                <a:latin typeface="+mj-lt"/>
              </a:rPr>
              <a:t>неживих</a:t>
            </a: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ћелија</a:t>
            </a:r>
            <a:endParaRPr lang="en-US" sz="1600" dirty="0">
              <a:latin typeface="+mj-lt"/>
            </a:endParaRPr>
          </a:p>
          <a:p>
            <a:pPr marL="273050" indent="-273050">
              <a:buClr>
                <a:srgbClr val="C00000"/>
              </a:buClr>
              <a:buFont typeface="Arial" pitchFamily="34" charset="0"/>
              <a:buChar char="•"/>
            </a:pPr>
            <a:r>
              <a:rPr lang="en-US" sz="1600" b="1" dirty="0">
                <a:solidFill>
                  <a:srgbClr val="BC008B"/>
                </a:solidFill>
                <a:latin typeface="+mj-lt"/>
              </a:rPr>
              <a:t>ХИСТОЛОШКИ ПРЕПАРАТ</a:t>
            </a:r>
            <a:r>
              <a:rPr lang="x-none" sz="1600" b="1" dirty="0">
                <a:solidFill>
                  <a:srgbClr val="BC008B"/>
                </a:solidFill>
                <a:latin typeface="+mj-lt"/>
              </a:rPr>
              <a:t>И</a:t>
            </a:r>
            <a:r>
              <a:rPr lang="en-US" sz="1600" dirty="0">
                <a:solidFill>
                  <a:srgbClr val="BC008B"/>
                </a:solidFill>
                <a:latin typeface="+mj-lt"/>
              </a:rPr>
              <a:t> </a:t>
            </a:r>
            <a:r>
              <a:rPr lang="x-none" sz="1600" dirty="0">
                <a:solidFill>
                  <a:srgbClr val="BC008B"/>
                </a:solidFill>
                <a:latin typeface="+mj-lt"/>
              </a:rPr>
              <a:t> </a:t>
            </a:r>
            <a:r>
              <a:rPr lang="x-none" sz="1600" dirty="0">
                <a:latin typeface="+mj-lt"/>
              </a:rPr>
              <a:t>и </a:t>
            </a:r>
            <a:r>
              <a:rPr lang="en-US" sz="1600" b="1" dirty="0">
                <a:solidFill>
                  <a:srgbClr val="BC008B"/>
                </a:solidFill>
                <a:latin typeface="+mj-lt"/>
              </a:rPr>
              <a:t>ЕЛЕКТРОНСК</a:t>
            </a:r>
            <a:r>
              <a:rPr lang="x-none" sz="1600" b="1" dirty="0">
                <a:solidFill>
                  <a:srgbClr val="BC008B"/>
                </a:solidFill>
                <a:latin typeface="+mj-lt"/>
              </a:rPr>
              <a:t>Е</a:t>
            </a:r>
            <a:r>
              <a:rPr lang="en-US" sz="1600" b="1" dirty="0">
                <a:solidFill>
                  <a:srgbClr val="BC008B"/>
                </a:solidFill>
                <a:latin typeface="+mj-lt"/>
              </a:rPr>
              <a:t> МИКРОГРАФИЈ</a:t>
            </a:r>
            <a:r>
              <a:rPr lang="x-none" sz="1600" b="1" dirty="0">
                <a:solidFill>
                  <a:srgbClr val="BC008B"/>
                </a:solidFill>
                <a:latin typeface="+mj-lt"/>
              </a:rPr>
              <a:t>Е</a:t>
            </a:r>
          </a:p>
          <a:p>
            <a:pPr marL="273050" indent="-273050">
              <a:buClr>
                <a:srgbClr val="C00000"/>
              </a:buClr>
              <a:buFont typeface="Arial" pitchFamily="34" charset="0"/>
              <a:buChar char="•"/>
            </a:pPr>
            <a:r>
              <a:rPr lang="x-none" sz="1600" dirty="0" err="1">
                <a:latin typeface="+mj-lt"/>
              </a:rPr>
              <a:t>П</a:t>
            </a:r>
            <a:r>
              <a:rPr lang="en-US" sz="1600" dirty="0" err="1">
                <a:latin typeface="+mj-lt"/>
              </a:rPr>
              <a:t>осматрање</a:t>
            </a: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solidFill>
                  <a:srgbClr val="0033CC"/>
                </a:solidFill>
                <a:latin typeface="+mj-lt"/>
              </a:rPr>
              <a:t>живих</a:t>
            </a: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ћелија</a:t>
            </a:r>
            <a:r>
              <a:rPr lang="en-US" sz="1600" dirty="0">
                <a:latin typeface="+mj-lt"/>
              </a:rPr>
              <a:t> </a:t>
            </a:r>
            <a:endParaRPr lang="x-none" sz="1600" dirty="0">
              <a:latin typeface="+mj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D1EF3FD5-EDB9-482C-B5BB-38F614A417A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813785"/>
            <a:ext cx="1403014" cy="1981089"/>
          </a:xfrm>
          <a:prstGeom prst="rect">
            <a:avLst/>
          </a:prstGeom>
          <a:ln>
            <a:solidFill>
              <a:srgbClr val="CC99FF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207895A3-F56D-4CFF-9031-5B5E2032D04D}"/>
              </a:ext>
            </a:extLst>
          </p:cNvPr>
          <p:cNvSpPr txBox="1"/>
          <p:nvPr/>
        </p:nvSpPr>
        <p:spPr>
          <a:xfrm>
            <a:off x="1039197" y="5039988"/>
            <a:ext cx="48551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6213" indent="-176213">
              <a:spcBef>
                <a:spcPts val="600"/>
              </a:spcBef>
              <a:buClr>
                <a:srgbClr val="6600CC"/>
              </a:buClr>
              <a:buFont typeface="Wingdings" pitchFamily="2" charset="2"/>
              <a:buChar char="Ø"/>
            </a:pPr>
            <a:r>
              <a:rPr lang="sr-Cyrl-CS" sz="1600" b="1" dirty="0">
                <a:solidFill>
                  <a:srgbClr val="990099"/>
                </a:solidFill>
                <a:latin typeface="Calibri" pitchFamily="34" charset="0"/>
              </a:rPr>
              <a:t>Ткивни пресеци</a:t>
            </a:r>
            <a:r>
              <a:rPr lang="sr-Cyrl-CS" sz="1600" dirty="0">
                <a:solidFill>
                  <a:srgbClr val="000066"/>
                </a:solidFill>
                <a:latin typeface="Calibri" pitchFamily="34" charset="0"/>
              </a:rPr>
              <a:t> морају да буду -  </a:t>
            </a:r>
            <a:r>
              <a:rPr lang="sr-Cyrl-CS" sz="1600" dirty="0">
                <a:solidFill>
                  <a:srgbClr val="3333CC"/>
                </a:solidFill>
                <a:latin typeface="Calibri" pitchFamily="34" charset="0"/>
              </a:rPr>
              <a:t>танки</a:t>
            </a:r>
            <a:r>
              <a:rPr lang="sr-Cyrl-CS" sz="1600" dirty="0">
                <a:solidFill>
                  <a:srgbClr val="000066"/>
                </a:solidFill>
                <a:latin typeface="Calibri" pitchFamily="34" charset="0"/>
              </a:rPr>
              <a:t>, </a:t>
            </a:r>
            <a:r>
              <a:rPr lang="sr-Latn-CS" sz="1600" dirty="0">
                <a:solidFill>
                  <a:srgbClr val="3333CC"/>
                </a:solidFill>
                <a:latin typeface="Calibri" pitchFamily="34" charset="0"/>
              </a:rPr>
              <a:t>прозирн</a:t>
            </a:r>
            <a:r>
              <a:rPr lang="sr-Cyrl-CS" sz="1600" dirty="0">
                <a:solidFill>
                  <a:srgbClr val="3333CC"/>
                </a:solidFill>
                <a:latin typeface="Calibri" pitchFamily="34" charset="0"/>
              </a:rPr>
              <a:t>и</a:t>
            </a:r>
            <a:r>
              <a:rPr lang="sr-Cyrl-CS" sz="1600" dirty="0">
                <a:solidFill>
                  <a:srgbClr val="000066"/>
                </a:solidFill>
                <a:latin typeface="Calibri" pitchFamily="34" charset="0"/>
              </a:rPr>
              <a:t>, </a:t>
            </a:r>
            <a:r>
              <a:rPr lang="sr-Latn-CS" sz="1600" dirty="0">
                <a:solidFill>
                  <a:srgbClr val="3333CC"/>
                </a:solidFill>
                <a:latin typeface="Calibri" pitchFamily="34" charset="0"/>
              </a:rPr>
              <a:t>обојен</a:t>
            </a:r>
            <a:r>
              <a:rPr lang="sr-Cyrl-CS" sz="1600" dirty="0">
                <a:solidFill>
                  <a:srgbClr val="3333CC"/>
                </a:solidFill>
                <a:latin typeface="Calibri" pitchFamily="34" charset="0"/>
              </a:rPr>
              <a:t>и</a:t>
            </a:r>
            <a:r>
              <a:rPr lang="sr-Cyrl-CS" sz="1600" dirty="0">
                <a:solidFill>
                  <a:srgbClr val="000066"/>
                </a:solidFill>
                <a:latin typeface="Calibri" pitchFamily="34" charset="0"/>
              </a:rPr>
              <a:t> и</a:t>
            </a:r>
            <a:r>
              <a:rPr lang="sr-Latn-CS" sz="1600" dirty="0">
                <a:solidFill>
                  <a:srgbClr val="000066"/>
                </a:solidFill>
                <a:latin typeface="Calibri" pitchFamily="34" charset="0"/>
              </a:rPr>
              <a:t>ли</a:t>
            </a:r>
            <a:r>
              <a:rPr lang="sr-Cyrl-CS" sz="1600" dirty="0">
                <a:solidFill>
                  <a:srgbClr val="000066"/>
                </a:solidFill>
                <a:latin typeface="Calibri" pitchFamily="34" charset="0"/>
              </a:rPr>
              <a:t>  </a:t>
            </a:r>
            <a:r>
              <a:rPr lang="sr-Latn-CS" sz="1600" dirty="0">
                <a:solidFill>
                  <a:srgbClr val="3333CC"/>
                </a:solidFill>
                <a:latin typeface="Calibri" pitchFamily="34" charset="0"/>
              </a:rPr>
              <a:t>контрастиран</a:t>
            </a:r>
            <a:r>
              <a:rPr lang="sr-Cyrl-CS" sz="1600" dirty="0">
                <a:solidFill>
                  <a:srgbClr val="3333CC"/>
                </a:solidFill>
                <a:latin typeface="Calibri" pitchFamily="34" charset="0"/>
              </a:rPr>
              <a:t>и</a:t>
            </a:r>
            <a:endParaRPr lang="en-US" sz="1600" dirty="0">
              <a:solidFill>
                <a:srgbClr val="3333CC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 advClick="0">
    <p:diamond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/>
          </p:cNvSpPr>
          <p:nvPr>
            <p:ph idx="1"/>
          </p:nvPr>
        </p:nvSpPr>
        <p:spPr>
          <a:xfrm>
            <a:off x="250825" y="404813"/>
            <a:ext cx="6697663" cy="4525962"/>
          </a:xfrm>
          <a:noFill/>
        </p:spPr>
        <p:txBody>
          <a:bodyPr/>
          <a:lstStyle/>
          <a:p>
            <a:pPr>
              <a:lnSpc>
                <a:spcPct val="80000"/>
              </a:lnSpc>
              <a:buFont typeface="Arial" charset="0"/>
              <a:buBlip>
                <a:blip r:embed="rId2"/>
              </a:buBlip>
            </a:pPr>
            <a:r>
              <a:rPr lang="sr-Cyrl-CS" sz="2800" b="1" dirty="0">
                <a:solidFill>
                  <a:srgbClr val="0000CC"/>
                </a:solidFill>
              </a:rPr>
              <a:t>10. ПОНОВНА ДЕХИДРАТАЦИЈА</a:t>
            </a:r>
          </a:p>
          <a:p>
            <a:pPr>
              <a:lnSpc>
                <a:spcPct val="80000"/>
              </a:lnSpc>
              <a:buFont typeface="Arial" charset="0"/>
              <a:buBlip>
                <a:blip r:embed="rId2"/>
              </a:buBlip>
            </a:pPr>
            <a:endParaRPr lang="sr-Cyrl-CS" sz="2400" b="1" dirty="0">
              <a:solidFill>
                <a:srgbClr val="0000CC"/>
              </a:solidFill>
            </a:endParaRPr>
          </a:p>
          <a:p>
            <a:pPr marL="531813" lvl="1" indent="-354013">
              <a:lnSpc>
                <a:spcPct val="80000"/>
              </a:lnSpc>
              <a:buClr>
                <a:srgbClr val="6600CC"/>
              </a:buClr>
              <a:buFont typeface="Wingdings" pitchFamily="2" charset="2"/>
              <a:buChar char="Ø"/>
            </a:pPr>
            <a:r>
              <a:rPr lang="sr-Cyrl-CS" sz="2000" b="1" cap="none" dirty="0">
                <a:solidFill>
                  <a:srgbClr val="BC008B"/>
                </a:solidFill>
              </a:rPr>
              <a:t>алкохолима</a:t>
            </a:r>
          </a:p>
          <a:p>
            <a:pPr marL="531813" lvl="1" indent="-354013">
              <a:lnSpc>
                <a:spcPct val="80000"/>
              </a:lnSpc>
              <a:spcBef>
                <a:spcPct val="50000"/>
              </a:spcBef>
              <a:buClr>
                <a:srgbClr val="6600CC"/>
              </a:buClr>
              <a:buFont typeface="Wingdings" pitchFamily="2" charset="2"/>
              <a:buChar char="Ø"/>
            </a:pPr>
            <a:r>
              <a:rPr lang="sr-Cyrl-CS" sz="2000" cap="none" dirty="0"/>
              <a:t>пресек покрива </a:t>
            </a:r>
            <a:r>
              <a:rPr lang="sr-Cyrl-CS" sz="2000" b="1" cap="none" dirty="0">
                <a:solidFill>
                  <a:srgbClr val="6600CC"/>
                </a:solidFill>
              </a:rPr>
              <a:t>покровном плочицом</a:t>
            </a:r>
            <a:r>
              <a:rPr lang="sr-Cyrl-CS" sz="2000" cap="none" dirty="0"/>
              <a:t>, која се лепи употребом неводеног медијума (</a:t>
            </a:r>
            <a:r>
              <a:rPr lang="sr-Latn-CS" sz="2000" i="1" cap="none" dirty="0"/>
              <a:t>canаdа bаlsаm</a:t>
            </a:r>
            <a:r>
              <a:rPr lang="x-none" sz="2000" i="1" cap="none" dirty="0"/>
              <a:t>, dpx</a:t>
            </a:r>
            <a:r>
              <a:rPr lang="sr-Cyrl-CS" sz="2000" cap="none" dirty="0"/>
              <a:t>)</a:t>
            </a:r>
          </a:p>
          <a:p>
            <a:pPr marL="531813" lvl="1" indent="-354013">
              <a:lnSpc>
                <a:spcPct val="80000"/>
              </a:lnSpc>
              <a:spcBef>
                <a:spcPct val="50000"/>
              </a:spcBef>
              <a:buClr>
                <a:srgbClr val="6600CC"/>
              </a:buClr>
              <a:buFont typeface="Wingdings" pitchFamily="2" charset="2"/>
              <a:buChar char="Ø"/>
            </a:pPr>
            <a:r>
              <a:rPr lang="sr-Cyrl-CS" sz="2000" cap="none" dirty="0"/>
              <a:t>медијум за лепљење </a:t>
            </a:r>
            <a:r>
              <a:rPr lang="sr-Cyrl-CS" sz="2000" b="1" cap="none" dirty="0">
                <a:solidFill>
                  <a:srgbClr val="6600CC"/>
                </a:solidFill>
              </a:rPr>
              <a:t>суши</a:t>
            </a:r>
            <a:r>
              <a:rPr lang="sr-Cyrl-CS" sz="2000" cap="none" dirty="0"/>
              <a:t> (око 3 месеца) </a:t>
            </a:r>
          </a:p>
          <a:p>
            <a:pPr marL="531813" lvl="1" indent="-354013">
              <a:lnSpc>
                <a:spcPct val="80000"/>
              </a:lnSpc>
              <a:spcBef>
                <a:spcPct val="50000"/>
              </a:spcBef>
              <a:buClr>
                <a:srgbClr val="6600CC"/>
              </a:buClr>
              <a:buFont typeface="Wingdings" pitchFamily="2" charset="2"/>
              <a:buChar char="Ø"/>
            </a:pPr>
            <a:r>
              <a:rPr lang="sr-Cyrl-CS" sz="2000" cap="none" dirty="0"/>
              <a:t>препарат се </a:t>
            </a:r>
            <a:r>
              <a:rPr lang="sr-Cyrl-CS" sz="2000" b="1" cap="none" dirty="0">
                <a:solidFill>
                  <a:srgbClr val="333399"/>
                </a:solidFill>
              </a:rPr>
              <a:t>обележава</a:t>
            </a:r>
          </a:p>
          <a:p>
            <a:pPr>
              <a:lnSpc>
                <a:spcPct val="80000"/>
              </a:lnSpc>
              <a:buNone/>
            </a:pPr>
            <a:endParaRPr lang="en-US" sz="2400" dirty="0"/>
          </a:p>
        </p:txBody>
      </p:sp>
      <p:pic>
        <p:nvPicPr>
          <p:cNvPr id="5126" name="Picture 6" descr="Histopathology glass slide of scalp tissue prepared by our histology la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72236" y="3872706"/>
            <a:ext cx="3240088" cy="2392363"/>
          </a:xfrm>
          <a:prstGeom prst="rect">
            <a:avLst/>
          </a:prstGeom>
          <a:noFill/>
          <a:ln w="9525">
            <a:solidFill>
              <a:srgbClr val="9900FF"/>
            </a:solidFill>
            <a:miter lim="800000"/>
            <a:headEnd/>
            <a:tailEnd/>
          </a:ln>
        </p:spPr>
      </p:pic>
      <p:sp>
        <p:nvSpPr>
          <p:cNvPr id="65540" name="Text Box 4"/>
          <p:cNvSpPr txBox="1">
            <a:spLocks noChangeArrowheads="1"/>
          </p:cNvSpPr>
          <p:nvPr/>
        </p:nvSpPr>
        <p:spPr bwMode="auto">
          <a:xfrm>
            <a:off x="288466" y="5903431"/>
            <a:ext cx="4752454" cy="72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sr-Cyrl-CS" sz="1800" b="1" dirty="0">
                <a:solidFill>
                  <a:srgbClr val="BC008B"/>
                </a:solidFill>
              </a:rPr>
              <a:t>ТРАЈНИ ПРЕПАРАТ </a:t>
            </a:r>
          </a:p>
          <a:p>
            <a:pPr algn="ctr">
              <a:spcBef>
                <a:spcPts val="600"/>
              </a:spcBef>
            </a:pPr>
            <a:r>
              <a:rPr lang="sr-Cyrl-CS" sz="1800" b="1" dirty="0">
                <a:solidFill>
                  <a:srgbClr val="0000CC"/>
                </a:solidFill>
              </a:rPr>
              <a:t>-  </a:t>
            </a:r>
            <a:r>
              <a:rPr lang="sr-Cyrl-CS" sz="1800" dirty="0">
                <a:solidFill>
                  <a:srgbClr val="0000CC"/>
                </a:solidFill>
              </a:rPr>
              <a:t>спреман</a:t>
            </a:r>
            <a:r>
              <a:rPr lang="sr-Cyrl-CS" sz="1800" b="1" dirty="0">
                <a:solidFill>
                  <a:srgbClr val="0000CC"/>
                </a:solidFill>
              </a:rPr>
              <a:t> </a:t>
            </a:r>
            <a:r>
              <a:rPr lang="sr-Cyrl-CS" sz="1800" dirty="0">
                <a:solidFill>
                  <a:srgbClr val="0000CC"/>
                </a:solidFill>
              </a:rPr>
              <a:t>за микроскопско испитивање -</a:t>
            </a:r>
            <a:endParaRPr lang="en-US" sz="1800" dirty="0">
              <a:solidFill>
                <a:srgbClr val="0000CC"/>
              </a:solidFill>
            </a:endParaRPr>
          </a:p>
        </p:txBody>
      </p:sp>
      <p:pic>
        <p:nvPicPr>
          <p:cNvPr id="6554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3212976"/>
            <a:ext cx="2378075" cy="2497138"/>
          </a:xfrm>
          <a:prstGeom prst="rect">
            <a:avLst/>
          </a:prstGeom>
          <a:noFill/>
          <a:ln w="9525">
            <a:solidFill>
              <a:srgbClr val="9900FF"/>
            </a:solidFill>
            <a:miter lim="800000"/>
            <a:headEnd/>
            <a:tailEnd/>
          </a:ln>
        </p:spPr>
      </p:pic>
      <p:pic>
        <p:nvPicPr>
          <p:cNvPr id="6" name="Picture 2" descr=" 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92280" y="693067"/>
            <a:ext cx="1799308" cy="1799308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78" descr="priprema preparata.jpg">
            <a:extLst>
              <a:ext uri="{FF2B5EF4-FFF2-40B4-BE49-F238E27FC236}">
                <a16:creationId xmlns="" xmlns:a16="http://schemas.microsoft.com/office/drawing/2014/main" id="{9595546D-6065-4D58-B809-D9CEF586167A}"/>
              </a:ext>
            </a:extLst>
          </p:cNvPr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48880"/>
            <a:ext cx="9144000" cy="2857496"/>
          </a:xfrm>
          <a:prstGeom prst="rect">
            <a:avLst/>
          </a:prstGeom>
          <a:noFill/>
          <a:ln w="9525">
            <a:solidFill>
              <a:srgbClr val="CC66FF"/>
            </a:solidFill>
            <a:miter lim="800000"/>
            <a:headEnd/>
            <a:tailEnd/>
          </a:ln>
        </p:spPr>
      </p:pic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7DC46406-2942-4A80-B782-FFCE6819E89D}"/>
              </a:ext>
            </a:extLst>
          </p:cNvPr>
          <p:cNvSpPr/>
          <p:nvPr/>
        </p:nvSpPr>
        <p:spPr>
          <a:xfrm>
            <a:off x="1331640" y="764704"/>
            <a:ext cx="71603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err="1">
                <a:solidFill>
                  <a:srgbClr val="9900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Етапе</a:t>
            </a:r>
            <a:r>
              <a:rPr lang="en-US" sz="3200" b="1" dirty="0">
                <a:solidFill>
                  <a:srgbClr val="9900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у </a:t>
            </a:r>
            <a:r>
              <a:rPr lang="en-US" sz="3200" b="1" dirty="0" err="1">
                <a:solidFill>
                  <a:srgbClr val="9900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припреми</a:t>
            </a:r>
            <a:r>
              <a:rPr lang="en-US" sz="3200" b="1" dirty="0">
                <a:solidFill>
                  <a:srgbClr val="9900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x-none" sz="3200" b="1" dirty="0">
                <a:solidFill>
                  <a:srgbClr val="9900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H&amp;E</a:t>
            </a:r>
            <a:r>
              <a:rPr lang="en-US" sz="3200" b="1" dirty="0">
                <a:solidFill>
                  <a:srgbClr val="9900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9900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препарата</a:t>
            </a:r>
            <a:r>
              <a:rPr lang="en-US" sz="3200" dirty="0">
                <a:solidFill>
                  <a:srgbClr val="9900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en-US" sz="4800" dirty="0">
              <a:solidFill>
                <a:srgbClr val="99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056021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/>
          </p:cNvSpPr>
          <p:nvPr>
            <p:ph type="title"/>
          </p:nvPr>
        </p:nvSpPr>
        <p:spPr>
          <a:xfrm>
            <a:off x="18619" y="4023"/>
            <a:ext cx="8892480" cy="1596177"/>
          </a:xfrm>
        </p:spPr>
        <p:txBody>
          <a:bodyPr>
            <a:normAutofit/>
          </a:bodyPr>
          <a:lstStyle/>
          <a:p>
            <a:r>
              <a:rPr lang="sr-Cyrl-CS" sz="2800" b="1" u="sng" dirty="0">
                <a:solidFill>
                  <a:srgbClr val="9900FF"/>
                </a:solidFill>
              </a:rPr>
              <a:t>ОСНОВНИ КОРАЦИ У ПРИПРЕМИ </a:t>
            </a:r>
            <a:br>
              <a:rPr lang="sr-Cyrl-CS" sz="2800" b="1" u="sng" dirty="0">
                <a:solidFill>
                  <a:srgbClr val="9900FF"/>
                </a:solidFill>
              </a:rPr>
            </a:br>
            <a:r>
              <a:rPr lang="sr-Latn-CS" sz="2800" b="1" u="sng" dirty="0">
                <a:solidFill>
                  <a:srgbClr val="9900FF"/>
                </a:solidFill>
              </a:rPr>
              <a:t>H&amp;E </a:t>
            </a:r>
            <a:r>
              <a:rPr lang="sr-Cyrl-CS" sz="2800" b="1" u="sng" dirty="0">
                <a:solidFill>
                  <a:srgbClr val="9900FF"/>
                </a:solidFill>
              </a:rPr>
              <a:t>ПРЕПАРAТA</a:t>
            </a:r>
            <a:br>
              <a:rPr lang="sr-Cyrl-CS" sz="2800" b="1" u="sng" dirty="0">
                <a:solidFill>
                  <a:srgbClr val="9900FF"/>
                </a:solidFill>
              </a:rPr>
            </a:br>
            <a:endParaRPr lang="en-US" sz="2800" b="1" u="sng" dirty="0">
              <a:solidFill>
                <a:srgbClr val="9900FF"/>
              </a:solidFill>
            </a:endParaRPr>
          </a:p>
        </p:txBody>
      </p:sp>
      <p:sp>
        <p:nvSpPr>
          <p:cNvPr id="66563" name="Rectangle 3"/>
          <p:cNvSpPr>
            <a:spLocks noGrp="1"/>
          </p:cNvSpPr>
          <p:nvPr>
            <p:ph idx="1"/>
          </p:nvPr>
        </p:nvSpPr>
        <p:spPr>
          <a:xfrm>
            <a:off x="345050" y="1484784"/>
            <a:ext cx="8453899" cy="4997450"/>
          </a:xfrm>
        </p:spPr>
        <p:txBody>
          <a:bodyPr>
            <a:normAutofit lnSpcReduction="10000"/>
          </a:bodyPr>
          <a:lstStyle/>
          <a:p>
            <a:pPr marL="609600" indent="-609600">
              <a:lnSpc>
                <a:spcPct val="80000"/>
              </a:lnSpc>
              <a:spcBef>
                <a:spcPct val="55000"/>
              </a:spcBef>
              <a:buClr>
                <a:schemeClr val="accent3">
                  <a:lumMod val="50000"/>
                </a:schemeClr>
              </a:buClr>
              <a:buFont typeface="Wingdings" pitchFamily="2" charset="2"/>
              <a:buChar char="Ø"/>
            </a:pPr>
            <a:r>
              <a:rPr lang="sr-Cyrl-CS" sz="2000" b="1" dirty="0">
                <a:solidFill>
                  <a:srgbClr val="BC008B"/>
                </a:solidFill>
              </a:rPr>
              <a:t>Изолација</a:t>
            </a:r>
            <a:r>
              <a:rPr lang="sr-Cyrl-CS" sz="2000" dirty="0">
                <a:solidFill>
                  <a:srgbClr val="0000CC"/>
                </a:solidFill>
              </a:rPr>
              <a:t> и </a:t>
            </a:r>
            <a:r>
              <a:rPr lang="sr-Cyrl-CS" sz="2000" b="1" dirty="0">
                <a:solidFill>
                  <a:srgbClr val="BC008B"/>
                </a:solidFill>
              </a:rPr>
              <a:t>фиксација</a:t>
            </a:r>
            <a:r>
              <a:rPr lang="sr-Cyrl-CS" sz="2000" dirty="0">
                <a:solidFill>
                  <a:srgbClr val="0000CC"/>
                </a:solidFill>
              </a:rPr>
              <a:t> ткива</a:t>
            </a:r>
          </a:p>
          <a:p>
            <a:pPr marL="609600" indent="-609600">
              <a:lnSpc>
                <a:spcPct val="80000"/>
              </a:lnSpc>
              <a:spcBef>
                <a:spcPct val="55000"/>
              </a:spcBef>
              <a:buClr>
                <a:schemeClr val="accent3">
                  <a:lumMod val="50000"/>
                </a:schemeClr>
              </a:buClr>
              <a:buFont typeface="Wingdings" pitchFamily="2" charset="2"/>
              <a:buChar char="Ø"/>
            </a:pPr>
            <a:r>
              <a:rPr lang="sr-Cyrl-CS" sz="2000" b="1" dirty="0">
                <a:solidFill>
                  <a:srgbClr val="BC008B"/>
                </a:solidFill>
              </a:rPr>
              <a:t>Дехидрацијa</a:t>
            </a:r>
            <a:r>
              <a:rPr lang="sr-Cyrl-CS" sz="2000" dirty="0">
                <a:solidFill>
                  <a:srgbClr val="0000CC"/>
                </a:solidFill>
              </a:rPr>
              <a:t> ткивa серијом алкохола</a:t>
            </a:r>
          </a:p>
          <a:p>
            <a:pPr marL="609600" indent="-609600">
              <a:lnSpc>
                <a:spcPct val="80000"/>
              </a:lnSpc>
              <a:spcBef>
                <a:spcPct val="55000"/>
              </a:spcBef>
              <a:buClr>
                <a:schemeClr val="accent3">
                  <a:lumMod val="50000"/>
                </a:schemeClr>
              </a:buClr>
              <a:buFont typeface="Wingdings" pitchFamily="2" charset="2"/>
              <a:buChar char="Ø"/>
            </a:pPr>
            <a:r>
              <a:rPr lang="sr-Cyrl-CS" sz="2000" b="1" dirty="0">
                <a:solidFill>
                  <a:srgbClr val="BC008B"/>
                </a:solidFill>
              </a:rPr>
              <a:t>Просветљавање</a:t>
            </a:r>
            <a:r>
              <a:rPr lang="sr-Cyrl-CS" sz="2000" dirty="0">
                <a:solidFill>
                  <a:srgbClr val="0000CC"/>
                </a:solidFill>
              </a:rPr>
              <a:t> ткива у органским раствaрачимa</a:t>
            </a:r>
          </a:p>
          <a:p>
            <a:pPr marL="609600" indent="-609600">
              <a:lnSpc>
                <a:spcPct val="80000"/>
              </a:lnSpc>
              <a:spcBef>
                <a:spcPct val="55000"/>
              </a:spcBef>
              <a:buClr>
                <a:schemeClr val="accent3">
                  <a:lumMod val="50000"/>
                </a:schemeClr>
              </a:buClr>
              <a:buFont typeface="Wingdings" pitchFamily="2" charset="2"/>
              <a:buChar char="Ø"/>
            </a:pPr>
            <a:r>
              <a:rPr lang="sr-Cyrl-CS" sz="2000" b="1" dirty="0">
                <a:solidFill>
                  <a:srgbClr val="BC008B"/>
                </a:solidFill>
              </a:rPr>
              <a:t>Прожимање</a:t>
            </a:r>
            <a:r>
              <a:rPr lang="sr-Cyrl-CS" sz="2000" dirty="0">
                <a:solidFill>
                  <a:srgbClr val="0000CC"/>
                </a:solidFill>
              </a:rPr>
              <a:t> ткива растопљеним парафином и </a:t>
            </a:r>
            <a:r>
              <a:rPr lang="sr-Cyrl-CS" sz="2000" b="1" dirty="0">
                <a:solidFill>
                  <a:srgbClr val="BC008B"/>
                </a:solidFill>
              </a:rPr>
              <a:t>калупљење</a:t>
            </a:r>
          </a:p>
          <a:p>
            <a:pPr marL="609600" indent="-609600">
              <a:lnSpc>
                <a:spcPct val="80000"/>
              </a:lnSpc>
              <a:spcBef>
                <a:spcPct val="55000"/>
              </a:spcBef>
              <a:buClr>
                <a:schemeClr val="accent3">
                  <a:lumMod val="50000"/>
                </a:schemeClr>
              </a:buClr>
              <a:buFont typeface="Wingdings" pitchFamily="2" charset="2"/>
              <a:buChar char="Ø"/>
            </a:pPr>
            <a:r>
              <a:rPr lang="sr-Cyrl-CS" sz="2000" dirty="0">
                <a:solidFill>
                  <a:srgbClr val="0000CC"/>
                </a:solidFill>
              </a:rPr>
              <a:t>Монтирање на </a:t>
            </a:r>
            <a:r>
              <a:rPr lang="sr-Cyrl-CS" sz="2000" b="1" dirty="0">
                <a:solidFill>
                  <a:srgbClr val="BC008B"/>
                </a:solidFill>
              </a:rPr>
              <a:t>микротом</a:t>
            </a:r>
            <a:r>
              <a:rPr lang="sr-Cyrl-CS" sz="2000" dirty="0">
                <a:solidFill>
                  <a:srgbClr val="0000CC"/>
                </a:solidFill>
              </a:rPr>
              <a:t> калупа сa узорком ткива</a:t>
            </a:r>
          </a:p>
          <a:p>
            <a:pPr marL="609600" indent="-609600">
              <a:lnSpc>
                <a:spcPct val="80000"/>
              </a:lnSpc>
              <a:spcBef>
                <a:spcPct val="55000"/>
              </a:spcBef>
              <a:buClr>
                <a:schemeClr val="accent3">
                  <a:lumMod val="50000"/>
                </a:schemeClr>
              </a:buClr>
              <a:buFont typeface="Wingdings" pitchFamily="2" charset="2"/>
              <a:buChar char="Ø"/>
            </a:pPr>
            <a:r>
              <a:rPr lang="sr-Cyrl-CS" sz="2000" b="1" dirty="0">
                <a:solidFill>
                  <a:srgbClr val="BC008B"/>
                </a:solidFill>
              </a:rPr>
              <a:t>Сечење</a:t>
            </a:r>
            <a:r>
              <a:rPr lang="sr-Cyrl-CS" sz="2000" dirty="0">
                <a:solidFill>
                  <a:srgbClr val="0000CC"/>
                </a:solidFill>
              </a:rPr>
              <a:t> ткивних пресека и њихово лепљeњe на стаклене плочице</a:t>
            </a:r>
          </a:p>
          <a:p>
            <a:pPr marL="609600" indent="-609600">
              <a:lnSpc>
                <a:spcPct val="80000"/>
              </a:lnSpc>
              <a:spcBef>
                <a:spcPct val="55000"/>
              </a:spcBef>
              <a:buClr>
                <a:schemeClr val="accent3">
                  <a:lumMod val="50000"/>
                </a:schemeClr>
              </a:buClr>
              <a:buFont typeface="Wingdings" pitchFamily="2" charset="2"/>
              <a:buChar char="Ø"/>
            </a:pPr>
            <a:r>
              <a:rPr lang="sr-Cyrl-CS" sz="2000" b="1" dirty="0">
                <a:solidFill>
                  <a:srgbClr val="BC008B"/>
                </a:solidFill>
              </a:rPr>
              <a:t>Извлачење парафина </a:t>
            </a:r>
            <a:r>
              <a:rPr lang="sr-Cyrl-CS" sz="2000" dirty="0">
                <a:solidFill>
                  <a:srgbClr val="0000CC"/>
                </a:solidFill>
              </a:rPr>
              <a:t>рaстварањем у ксилолу</a:t>
            </a:r>
          </a:p>
          <a:p>
            <a:pPr marL="609600" indent="-609600">
              <a:lnSpc>
                <a:spcPct val="80000"/>
              </a:lnSpc>
              <a:spcBef>
                <a:spcPct val="55000"/>
              </a:spcBef>
              <a:buClr>
                <a:schemeClr val="accent3">
                  <a:lumMod val="50000"/>
                </a:schemeClr>
              </a:buClr>
              <a:buFont typeface="Wingdings" pitchFamily="2" charset="2"/>
              <a:buChar char="Ø"/>
            </a:pPr>
            <a:r>
              <a:rPr lang="sr-Cyrl-CS" sz="2000" b="1" dirty="0">
                <a:solidFill>
                  <a:srgbClr val="BC008B"/>
                </a:solidFill>
              </a:rPr>
              <a:t>Рехидратaција</a:t>
            </a:r>
            <a:r>
              <a:rPr lang="sr-Cyrl-CS" sz="2000" dirty="0">
                <a:solidFill>
                  <a:srgbClr val="0000CC"/>
                </a:solidFill>
              </a:rPr>
              <a:t> ткива</a:t>
            </a:r>
          </a:p>
          <a:p>
            <a:pPr marL="609600" indent="-609600">
              <a:lnSpc>
                <a:spcPct val="80000"/>
              </a:lnSpc>
              <a:spcBef>
                <a:spcPct val="55000"/>
              </a:spcBef>
              <a:buClr>
                <a:schemeClr val="accent3">
                  <a:lumMod val="50000"/>
                </a:schemeClr>
              </a:buClr>
              <a:buFont typeface="Wingdings" pitchFamily="2" charset="2"/>
              <a:buChar char="Ø"/>
            </a:pPr>
            <a:r>
              <a:rPr lang="sr-Cyrl-CS" sz="2000" b="1" dirty="0">
                <a:solidFill>
                  <a:srgbClr val="BC008B"/>
                </a:solidFill>
              </a:rPr>
              <a:t>Бојење</a:t>
            </a:r>
            <a:r>
              <a:rPr lang="sr-Cyrl-CS" sz="2000" dirty="0">
                <a:solidFill>
                  <a:srgbClr val="0000CC"/>
                </a:solidFill>
              </a:rPr>
              <a:t> пресека хистолошким бојама </a:t>
            </a:r>
          </a:p>
          <a:p>
            <a:pPr marL="609600" indent="-609600">
              <a:lnSpc>
                <a:spcPct val="80000"/>
              </a:lnSpc>
              <a:spcBef>
                <a:spcPct val="55000"/>
              </a:spcBef>
              <a:buClr>
                <a:schemeClr val="accent3">
                  <a:lumMod val="50000"/>
                </a:schemeClr>
              </a:buClr>
              <a:buFont typeface="Wingdings" pitchFamily="2" charset="2"/>
              <a:buChar char="Ø"/>
            </a:pPr>
            <a:r>
              <a:rPr lang="sr-Cyrl-CS" sz="2000" dirty="0">
                <a:solidFill>
                  <a:srgbClr val="0000CC"/>
                </a:solidFill>
              </a:rPr>
              <a:t>Поновна </a:t>
            </a:r>
            <a:r>
              <a:rPr lang="sr-Cyrl-CS" sz="2000" b="1" dirty="0">
                <a:solidFill>
                  <a:srgbClr val="BC008B"/>
                </a:solidFill>
              </a:rPr>
              <a:t>дехидрација</a:t>
            </a:r>
            <a:r>
              <a:rPr lang="sr-Cyrl-CS" sz="2000" dirty="0">
                <a:solidFill>
                  <a:srgbClr val="0000CC"/>
                </a:solidFill>
              </a:rPr>
              <a:t> ткивног пресека</a:t>
            </a:r>
          </a:p>
          <a:p>
            <a:pPr marL="609600" indent="-609600">
              <a:lnSpc>
                <a:spcPct val="80000"/>
              </a:lnSpc>
              <a:spcBef>
                <a:spcPct val="55000"/>
              </a:spcBef>
              <a:buClr>
                <a:schemeClr val="accent3">
                  <a:lumMod val="50000"/>
                </a:schemeClr>
              </a:buClr>
              <a:buFont typeface="Wingdings" pitchFamily="2" charset="2"/>
              <a:buChar char="Ø"/>
            </a:pPr>
            <a:r>
              <a:rPr lang="sr-Cyrl-CS" sz="2000" b="1" dirty="0">
                <a:solidFill>
                  <a:srgbClr val="BC008B"/>
                </a:solidFill>
              </a:rPr>
              <a:t>Покривање пресека </a:t>
            </a:r>
            <a:r>
              <a:rPr lang="sr-Cyrl-CS" sz="2000" dirty="0">
                <a:solidFill>
                  <a:srgbClr val="0000CC"/>
                </a:solidFill>
              </a:rPr>
              <a:t>са покровном плочицом</a:t>
            </a:r>
          </a:p>
          <a:p>
            <a:pPr marL="609600" indent="-609600">
              <a:lnSpc>
                <a:spcPct val="80000"/>
              </a:lnSpc>
              <a:spcBef>
                <a:spcPct val="55000"/>
              </a:spcBef>
              <a:buClr>
                <a:schemeClr val="accent3">
                  <a:lumMod val="50000"/>
                </a:schemeClr>
              </a:buClr>
              <a:buFont typeface="Wingdings" pitchFamily="2" charset="2"/>
              <a:buChar char="Ø"/>
            </a:pPr>
            <a:r>
              <a:rPr lang="sr-Cyrl-CS" b="1" dirty="0">
                <a:solidFill>
                  <a:srgbClr val="BC008B"/>
                </a:solidFill>
              </a:rPr>
              <a:t>Обележавање</a:t>
            </a:r>
            <a:r>
              <a:rPr lang="sr-Cyrl-CS" dirty="0">
                <a:solidFill>
                  <a:srgbClr val="0000CC"/>
                </a:solidFill>
              </a:rPr>
              <a:t> препарата</a:t>
            </a:r>
            <a:endParaRPr lang="sr-Cyrl-CS" sz="2000" dirty="0">
              <a:solidFill>
                <a:srgbClr val="0000CC"/>
              </a:solidFill>
            </a:endParaRPr>
          </a:p>
          <a:p>
            <a:pPr marL="609600" indent="-609600">
              <a:lnSpc>
                <a:spcPct val="80000"/>
              </a:lnSpc>
              <a:spcBef>
                <a:spcPct val="55000"/>
              </a:spcBef>
              <a:buClr>
                <a:schemeClr val="accent3">
                  <a:lumMod val="50000"/>
                </a:schemeClr>
              </a:buClr>
              <a:buFont typeface="Wingdings" pitchFamily="2" charset="2"/>
              <a:buChar char="Ø"/>
            </a:pPr>
            <a:endParaRPr lang="en-US" sz="20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 spd="med">
    <p:diamond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EA61DC8-C694-4A60-9C7D-ACA4B937A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332" y="0"/>
            <a:ext cx="7773338" cy="1596177"/>
          </a:xfrm>
        </p:spPr>
        <p:txBody>
          <a:bodyPr>
            <a:normAutofit/>
          </a:bodyPr>
          <a:lstStyle/>
          <a:p>
            <a:r>
              <a:rPr lang="en-US" sz="3200" b="1" dirty="0" err="1">
                <a:solidFill>
                  <a:srgbClr val="9900FF"/>
                </a:solidFill>
              </a:rPr>
              <a:t>Различите</a:t>
            </a:r>
            <a:r>
              <a:rPr lang="en-US" sz="3200" b="1" dirty="0">
                <a:solidFill>
                  <a:srgbClr val="9900FF"/>
                </a:solidFill>
              </a:rPr>
              <a:t> </a:t>
            </a:r>
            <a:r>
              <a:rPr lang="en-US" sz="3200" b="1" dirty="0" err="1">
                <a:solidFill>
                  <a:srgbClr val="9900FF"/>
                </a:solidFill>
              </a:rPr>
              <a:t>кутије</a:t>
            </a:r>
            <a:r>
              <a:rPr lang="en-US" sz="3200" b="1" dirty="0">
                <a:solidFill>
                  <a:srgbClr val="9900FF"/>
                </a:solidFill>
              </a:rPr>
              <a:t> </a:t>
            </a:r>
            <a:r>
              <a:rPr lang="en-US" sz="3200" b="1" dirty="0" err="1">
                <a:solidFill>
                  <a:srgbClr val="9900FF"/>
                </a:solidFill>
              </a:rPr>
              <a:t>за</a:t>
            </a:r>
            <a:r>
              <a:rPr lang="en-US" sz="3200" b="1" dirty="0">
                <a:solidFill>
                  <a:srgbClr val="9900FF"/>
                </a:solidFill>
              </a:rPr>
              <a:t> </a:t>
            </a:r>
            <a:r>
              <a:rPr lang="en-US" sz="3200" b="1" dirty="0" err="1">
                <a:solidFill>
                  <a:srgbClr val="9900FF"/>
                </a:solidFill>
              </a:rPr>
              <a:t>складиштење</a:t>
            </a:r>
            <a:r>
              <a:rPr lang="en-US" sz="3200" b="1" dirty="0">
                <a:solidFill>
                  <a:srgbClr val="9900FF"/>
                </a:solidFill>
              </a:rPr>
              <a:t> </a:t>
            </a:r>
            <a:r>
              <a:rPr lang="en-US" sz="3200" b="1" dirty="0" err="1">
                <a:solidFill>
                  <a:srgbClr val="9900FF"/>
                </a:solidFill>
              </a:rPr>
              <a:t>хистолошких</a:t>
            </a:r>
            <a:r>
              <a:rPr lang="en-US" sz="3200" b="1" dirty="0">
                <a:solidFill>
                  <a:srgbClr val="9900FF"/>
                </a:solidFill>
              </a:rPr>
              <a:t> </a:t>
            </a:r>
            <a:r>
              <a:rPr lang="en-US" sz="3200" b="1" dirty="0" err="1">
                <a:solidFill>
                  <a:srgbClr val="9900FF"/>
                </a:solidFill>
              </a:rPr>
              <a:t>препарата</a:t>
            </a:r>
            <a:r>
              <a:rPr lang="en-US" sz="3200" b="1" dirty="0">
                <a:solidFill>
                  <a:srgbClr val="9900FF"/>
                </a:solidFill>
              </a:rPr>
              <a:t> </a:t>
            </a:r>
            <a:endParaRPr lang="en-US" sz="3200" dirty="0">
              <a:solidFill>
                <a:srgbClr val="9900FF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E9A52207-5920-4AA9-B248-F1A7FA9DE15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5007" y="1596177"/>
            <a:ext cx="7353985" cy="505714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42599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Microscope Slides">
            <a:extLst>
              <a:ext uri="{FF2B5EF4-FFF2-40B4-BE49-F238E27FC236}">
                <a16:creationId xmlns="" xmlns:a16="http://schemas.microsoft.com/office/drawing/2014/main" id="{7CB41F6C-AD40-4971-8A07-7F9E8306FC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1484313"/>
            <a:ext cx="7200900" cy="4778375"/>
          </a:xfrm>
          <a:prstGeom prst="rect">
            <a:avLst/>
          </a:prstGeom>
          <a:noFill/>
        </p:spPr>
      </p:pic>
      <p:sp>
        <p:nvSpPr>
          <p:cNvPr id="5" name="Text Box 6">
            <a:extLst>
              <a:ext uri="{FF2B5EF4-FFF2-40B4-BE49-F238E27FC236}">
                <a16:creationId xmlns="" xmlns:a16="http://schemas.microsoft.com/office/drawing/2014/main" id="{99D7CCC9-1F98-4F4B-B6D8-063C86755D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4075" y="404813"/>
            <a:ext cx="50403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>
                <a:solidFill>
                  <a:srgbClr val="CC00CC"/>
                </a:solidFill>
              </a:rPr>
              <a:t>МИКРОСКОПИРАЊЕ</a:t>
            </a:r>
          </a:p>
        </p:txBody>
      </p:sp>
    </p:spTree>
    <p:extLst>
      <p:ext uri="{BB962C8B-B14F-4D97-AF65-F5344CB8AC3E}">
        <p14:creationId xmlns="" xmlns:p14="http://schemas.microsoft.com/office/powerpoint/2010/main" val="30878517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25538"/>
          </a:xfrm>
          <a:solidFill>
            <a:srgbClr val="0000CC"/>
          </a:solidFill>
        </p:spPr>
        <p:txBody>
          <a:bodyPr>
            <a:normAutofit fontScale="90000"/>
          </a:bodyPr>
          <a:lstStyle/>
          <a:p>
            <a:pPr>
              <a:spcBef>
                <a:spcPts val="1200"/>
              </a:spcBef>
            </a:pPr>
            <a:r>
              <a:rPr lang="sr-Cyrl-CS" sz="3600" b="1" dirty="0">
                <a:solidFill>
                  <a:schemeClr val="bg1"/>
                </a:solidFill>
              </a:rPr>
              <a:t/>
            </a:r>
            <a:br>
              <a:rPr lang="sr-Cyrl-CS" sz="3600" b="1" dirty="0">
                <a:solidFill>
                  <a:schemeClr val="bg1"/>
                </a:solidFill>
              </a:rPr>
            </a:br>
            <a:r>
              <a:rPr lang="en-US" sz="3100" b="1" dirty="0">
                <a:solidFill>
                  <a:schemeClr val="bg1"/>
                </a:solidFill>
              </a:rPr>
              <a:t>RUTINSKA</a:t>
            </a:r>
            <a:r>
              <a:rPr lang="x-none" sz="3100" b="1" dirty="0">
                <a:solidFill>
                  <a:schemeClr val="bg1"/>
                </a:solidFill>
              </a:rPr>
              <a:t> </a:t>
            </a:r>
            <a:r>
              <a:rPr lang="en-US" sz="3100" b="1" dirty="0">
                <a:solidFill>
                  <a:schemeClr val="bg1"/>
                </a:solidFill>
              </a:rPr>
              <a:t>PRIPREMA</a:t>
            </a:r>
            <a:r>
              <a:rPr lang="x-none" sz="3100" b="1" dirty="0">
                <a:solidFill>
                  <a:schemeClr val="bg1"/>
                </a:solidFill>
              </a:rPr>
              <a:t> </a:t>
            </a:r>
            <a:r>
              <a:rPr lang="en-US" sz="3100" b="1" dirty="0">
                <a:solidFill>
                  <a:schemeClr val="bg1"/>
                </a:solidFill>
              </a:rPr>
              <a:t>PREPARATA</a:t>
            </a:r>
            <a:r>
              <a:rPr lang="x-none" sz="3100" b="1" dirty="0">
                <a:solidFill>
                  <a:schemeClr val="bg1"/>
                </a:solidFill>
              </a:rPr>
              <a:t> </a:t>
            </a:r>
            <a:r>
              <a:rPr lang="en-US" sz="3100" b="1" dirty="0">
                <a:solidFill>
                  <a:schemeClr val="bg1"/>
                </a:solidFill>
              </a:rPr>
              <a:t>ZA</a:t>
            </a:r>
            <a:r>
              <a:rPr lang="x-none" sz="3100" b="1" dirty="0">
                <a:solidFill>
                  <a:schemeClr val="bg1"/>
                </a:solidFill>
              </a:rPr>
              <a:t> </a:t>
            </a:r>
            <a:r>
              <a:rPr lang="en-US" sz="3100" b="1" dirty="0">
                <a:solidFill>
                  <a:schemeClr val="bg1"/>
                </a:solidFill>
              </a:rPr>
              <a:t>POSMATRANJE</a:t>
            </a:r>
            <a:r>
              <a:rPr lang="x-none" sz="3100" b="1" dirty="0">
                <a:solidFill>
                  <a:schemeClr val="bg1"/>
                </a:solidFill>
              </a:rPr>
              <a:t>        </a:t>
            </a:r>
            <a:r>
              <a:rPr lang="en-US" sz="3100" b="1" dirty="0">
                <a:solidFill>
                  <a:schemeClr val="bg1"/>
                </a:solidFill>
              </a:rPr>
              <a:t>POD</a:t>
            </a:r>
            <a:r>
              <a:rPr lang="x-none" sz="3100" b="1" dirty="0">
                <a:solidFill>
                  <a:schemeClr val="bg1"/>
                </a:solidFill>
              </a:rPr>
              <a:t> </a:t>
            </a:r>
            <a:r>
              <a:rPr lang="en-US" sz="3100" b="1" dirty="0">
                <a:solidFill>
                  <a:schemeClr val="bg1"/>
                </a:solidFill>
              </a:rPr>
              <a:t>ELEKTRONSKIM</a:t>
            </a:r>
            <a:r>
              <a:rPr lang="x-none" sz="3100" b="1" dirty="0">
                <a:solidFill>
                  <a:schemeClr val="bg1"/>
                </a:solidFill>
              </a:rPr>
              <a:t> </a:t>
            </a:r>
            <a:r>
              <a:rPr lang="en-US" sz="3100" b="1" dirty="0">
                <a:solidFill>
                  <a:schemeClr val="bg1"/>
                </a:solidFill>
              </a:rPr>
              <a:t>MIKROSKOPOM</a:t>
            </a:r>
            <a:br>
              <a:rPr lang="en-US" sz="3100" b="1" dirty="0">
                <a:solidFill>
                  <a:schemeClr val="bg1"/>
                </a:solidFill>
              </a:rPr>
            </a:br>
            <a:r>
              <a:rPr lang="sr-Cyrl-CS" sz="2800" b="1" dirty="0">
                <a:solidFill>
                  <a:schemeClr val="bg1"/>
                </a:solidFill>
              </a:rPr>
              <a:t/>
            </a:r>
            <a:br>
              <a:rPr lang="sr-Cyrl-CS" sz="2800" b="1" dirty="0">
                <a:solidFill>
                  <a:schemeClr val="bg1"/>
                </a:solidFill>
              </a:rPr>
            </a:b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67587" name="Rectangle 3"/>
          <p:cNvSpPr>
            <a:spLocks noGrp="1"/>
          </p:cNvSpPr>
          <p:nvPr>
            <p:ph idx="1"/>
          </p:nvPr>
        </p:nvSpPr>
        <p:spPr>
          <a:xfrm>
            <a:off x="33917" y="1340768"/>
            <a:ext cx="8964613" cy="5184576"/>
          </a:xfrm>
        </p:spPr>
        <p:txBody>
          <a:bodyPr>
            <a:noAutofit/>
          </a:bodyPr>
          <a:lstStyle/>
          <a:p>
            <a:pPr marL="609600" indent="-319088">
              <a:lnSpc>
                <a:spcPct val="80000"/>
              </a:lnSpc>
              <a:buFont typeface="Arial" charset="0"/>
              <a:buBlip>
                <a:blip r:embed="rId2"/>
              </a:buBlip>
            </a:pPr>
            <a:r>
              <a:rPr lang="sr-Cyrl-CS" sz="2000" b="1" dirty="0">
                <a:solidFill>
                  <a:srgbClr val="800080"/>
                </a:solidFill>
              </a:rPr>
              <a:t>1. </a:t>
            </a:r>
            <a:r>
              <a:rPr lang="en-US" sz="2000" b="1" dirty="0">
                <a:solidFill>
                  <a:srgbClr val="800080"/>
                </a:solidFill>
              </a:rPr>
              <a:t>IZOLACIJA</a:t>
            </a:r>
            <a:r>
              <a:rPr lang="sr-Cyrl-CS" sz="2000" b="1" dirty="0">
                <a:solidFill>
                  <a:srgbClr val="800080"/>
                </a:solidFill>
              </a:rPr>
              <a:t> </a:t>
            </a:r>
            <a:r>
              <a:rPr lang="en-US" sz="2000" b="1" dirty="0">
                <a:solidFill>
                  <a:srgbClr val="800080"/>
                </a:solidFill>
              </a:rPr>
              <a:t>I</a:t>
            </a:r>
            <a:r>
              <a:rPr lang="sr-Cyrl-CS" sz="2000" b="1" dirty="0">
                <a:solidFill>
                  <a:srgbClr val="800080"/>
                </a:solidFill>
              </a:rPr>
              <a:t> </a:t>
            </a:r>
            <a:r>
              <a:rPr lang="en-US" sz="2000" b="1" dirty="0">
                <a:solidFill>
                  <a:srgbClr val="800080"/>
                </a:solidFill>
              </a:rPr>
              <a:t>FIKSACIJA</a:t>
            </a:r>
            <a:r>
              <a:rPr lang="sr-Cyrl-CS" sz="2000" b="1" dirty="0">
                <a:solidFill>
                  <a:srgbClr val="800080"/>
                </a:solidFill>
              </a:rPr>
              <a:t> </a:t>
            </a:r>
            <a:r>
              <a:rPr lang="en-US" sz="2000" b="1" dirty="0">
                <a:solidFill>
                  <a:srgbClr val="800080"/>
                </a:solidFill>
              </a:rPr>
              <a:t>TKIVA</a:t>
            </a:r>
            <a:endParaRPr lang="sr-Cyrl-CS" sz="2000" b="1" dirty="0">
              <a:solidFill>
                <a:srgbClr val="800080"/>
              </a:solidFill>
            </a:endParaRPr>
          </a:p>
          <a:p>
            <a:pPr marL="1257300" lvl="1" indent="-342900">
              <a:lnSpc>
                <a:spcPct val="80000"/>
              </a:lnSpc>
              <a:buClr>
                <a:srgbClr val="0033CC"/>
              </a:buClr>
              <a:buFont typeface="Wingdings" pitchFamily="2" charset="2"/>
              <a:buChar char="Ø"/>
            </a:pPr>
            <a:r>
              <a:rPr lang="en-US" sz="1800" b="1" cap="none" dirty="0">
                <a:solidFill>
                  <a:srgbClr val="BC008B"/>
                </a:solidFill>
              </a:rPr>
              <a:t>F</a:t>
            </a:r>
            <a:r>
              <a:rPr lang="sr-Latn-CS" sz="1800" b="1" cap="none" dirty="0">
                <a:solidFill>
                  <a:srgbClr val="BC008B"/>
                </a:solidFill>
              </a:rPr>
              <a:t>iksat</a:t>
            </a:r>
            <a:r>
              <a:rPr lang="en-US" sz="1800" b="1" cap="none" dirty="0" err="1">
                <a:solidFill>
                  <a:srgbClr val="BC008B"/>
                </a:solidFill>
              </a:rPr>
              <a:t>ivi</a:t>
            </a:r>
            <a:r>
              <a:rPr lang="sr-Cyrl-CS" sz="1800" b="1" cap="none" dirty="0">
                <a:solidFill>
                  <a:srgbClr val="333399"/>
                </a:solidFill>
              </a:rPr>
              <a:t> </a:t>
            </a:r>
            <a:r>
              <a:rPr lang="sr-Cyrl-CS" sz="1800" cap="none" dirty="0"/>
              <a:t>- </a:t>
            </a:r>
            <a:r>
              <a:rPr lang="sr-Latn-CS" sz="1800" cap="none" dirty="0"/>
              <a:t>glutar</a:t>
            </a:r>
            <a:r>
              <a:rPr lang="sr-Cyrl-CS" sz="1800" cap="none" dirty="0"/>
              <a:t>-</a:t>
            </a:r>
            <a:r>
              <a:rPr lang="en-US" sz="1800" cap="none" dirty="0"/>
              <a:t>al</a:t>
            </a:r>
            <a:r>
              <a:rPr lang="sr-Latn-CS" sz="1800" cap="none" dirty="0"/>
              <a:t>dehid</a:t>
            </a:r>
            <a:r>
              <a:rPr lang="sr-Cyrl-CS" sz="1800" cap="none" dirty="0"/>
              <a:t>, </a:t>
            </a:r>
            <a:r>
              <a:rPr lang="en-US" sz="1800" dirty="0"/>
              <a:t>O</a:t>
            </a:r>
            <a:r>
              <a:rPr lang="en-US" sz="1800" cap="none" dirty="0"/>
              <a:t>s</a:t>
            </a:r>
            <a:r>
              <a:rPr lang="en-US" sz="1800" dirty="0"/>
              <a:t>O</a:t>
            </a:r>
            <a:r>
              <a:rPr lang="en-US" sz="1800" cap="none" dirty="0"/>
              <a:t>4</a:t>
            </a:r>
            <a:r>
              <a:rPr lang="en-US" sz="1800" dirty="0"/>
              <a:t>, KM</a:t>
            </a:r>
            <a:r>
              <a:rPr lang="en-US" sz="1800" cap="none" dirty="0"/>
              <a:t>n</a:t>
            </a:r>
            <a:r>
              <a:rPr lang="en-US" sz="1800" dirty="0"/>
              <a:t>O</a:t>
            </a:r>
            <a:r>
              <a:rPr lang="en-US" sz="1400" cap="none" dirty="0"/>
              <a:t>4</a:t>
            </a:r>
            <a:r>
              <a:rPr lang="sr-Latn-CS" sz="1800" dirty="0"/>
              <a:t>, </a:t>
            </a:r>
            <a:r>
              <a:rPr lang="sr-Latn-CS" sz="1800" cap="none" dirty="0"/>
              <a:t>akrolein</a:t>
            </a:r>
            <a:endParaRPr lang="sr-Cyrl-CS" sz="1800" dirty="0"/>
          </a:p>
          <a:p>
            <a:pPr marL="1257300" lvl="1" indent="-342900">
              <a:lnSpc>
                <a:spcPct val="80000"/>
              </a:lnSpc>
              <a:buClr>
                <a:srgbClr val="0033CC"/>
              </a:buClr>
              <a:buFont typeface="Wingdings" pitchFamily="2" charset="2"/>
              <a:buChar char="Ø"/>
            </a:pPr>
            <a:r>
              <a:rPr lang="sr-Latn-CS" sz="1800" cap="none" dirty="0"/>
              <a:t>Fiksacija</a:t>
            </a:r>
            <a:r>
              <a:rPr lang="sr-Cyrl-CS" sz="1800" cap="none" dirty="0"/>
              <a:t> - 1-2 </a:t>
            </a:r>
            <a:r>
              <a:rPr lang="sr-Latn-CS" sz="1800" cap="none" dirty="0"/>
              <a:t>sata</a:t>
            </a:r>
            <a:endParaRPr lang="sr-Cyrl-CS" sz="1800" cap="none" dirty="0"/>
          </a:p>
          <a:p>
            <a:pPr marL="1257300" lvl="1" indent="-342900">
              <a:lnSpc>
                <a:spcPct val="80000"/>
              </a:lnSpc>
              <a:buClr>
                <a:srgbClr val="0033CC"/>
              </a:buClr>
              <a:buFont typeface="Wingdings" pitchFamily="2" charset="2"/>
              <a:buChar char="Ø"/>
            </a:pPr>
            <a:r>
              <a:rPr lang="sr-Latn-CS" b="1" cap="none" dirty="0">
                <a:solidFill>
                  <a:srgbClr val="BC008B"/>
                </a:solidFill>
              </a:rPr>
              <a:t>P</a:t>
            </a:r>
            <a:r>
              <a:rPr lang="sr-Latn-CS" sz="1800" b="1" cap="none" dirty="0">
                <a:solidFill>
                  <a:srgbClr val="BC008B"/>
                </a:solidFill>
              </a:rPr>
              <a:t>ostf</a:t>
            </a:r>
            <a:r>
              <a:rPr lang="en-US" sz="1800" b="1" cap="none" dirty="0" err="1">
                <a:solidFill>
                  <a:srgbClr val="BC008B"/>
                </a:solidFill>
              </a:rPr>
              <a:t>i</a:t>
            </a:r>
            <a:r>
              <a:rPr lang="sr-Latn-CS" sz="1800" b="1" cap="none" dirty="0">
                <a:solidFill>
                  <a:srgbClr val="BC008B"/>
                </a:solidFill>
              </a:rPr>
              <a:t>ks</a:t>
            </a:r>
            <a:r>
              <a:rPr lang="en-US" sz="1800" b="1" cap="none" dirty="0">
                <a:solidFill>
                  <a:srgbClr val="BC008B"/>
                </a:solidFill>
              </a:rPr>
              <a:t>a</a:t>
            </a:r>
            <a:r>
              <a:rPr lang="sr-Latn-CS" sz="1800" b="1" cap="none" dirty="0">
                <a:solidFill>
                  <a:srgbClr val="BC008B"/>
                </a:solidFill>
              </a:rPr>
              <a:t>c</a:t>
            </a:r>
            <a:r>
              <a:rPr lang="en-US" sz="1800" b="1" cap="none" dirty="0" err="1">
                <a:solidFill>
                  <a:srgbClr val="BC008B"/>
                </a:solidFill>
              </a:rPr>
              <a:t>i</a:t>
            </a:r>
            <a:r>
              <a:rPr lang="sr-Latn-CS" sz="1800" b="1" cap="none" dirty="0">
                <a:solidFill>
                  <a:srgbClr val="BC008B"/>
                </a:solidFill>
              </a:rPr>
              <a:t>j</a:t>
            </a:r>
            <a:r>
              <a:rPr lang="en-US" sz="1800" b="1" cap="none" dirty="0">
                <a:solidFill>
                  <a:srgbClr val="BC008B"/>
                </a:solidFill>
              </a:rPr>
              <a:t>a</a:t>
            </a:r>
            <a:r>
              <a:rPr lang="sr-Cyrl-CS" sz="1800" b="1" cap="none" dirty="0">
                <a:solidFill>
                  <a:srgbClr val="BC008B"/>
                </a:solidFill>
              </a:rPr>
              <a:t> </a:t>
            </a:r>
            <a:r>
              <a:rPr lang="sr-Cyrl-CS" sz="1800" cap="none" dirty="0"/>
              <a:t>– </a:t>
            </a:r>
            <a:r>
              <a:rPr lang="sr-Latn-CS" sz="1800" cap="none" dirty="0"/>
              <a:t>tk</a:t>
            </a:r>
            <a:r>
              <a:rPr lang="en-US" sz="1800" cap="none" dirty="0" err="1"/>
              <a:t>i</a:t>
            </a:r>
            <a:r>
              <a:rPr lang="sr-Latn-CS" sz="1800" cap="none" dirty="0"/>
              <a:t>vo</a:t>
            </a:r>
            <a:r>
              <a:rPr lang="sr-Cyrl-CS" sz="1800" cap="none" dirty="0"/>
              <a:t> </a:t>
            </a:r>
            <a:r>
              <a:rPr lang="sr-Latn-CS" sz="1800" cap="none" dirty="0"/>
              <a:t>se</a:t>
            </a:r>
            <a:r>
              <a:rPr lang="sr-Cyrl-CS" sz="1800" cap="none" dirty="0"/>
              <a:t> </a:t>
            </a:r>
            <a:r>
              <a:rPr lang="sr-Latn-CS" sz="1800" cap="none" dirty="0"/>
              <a:t>zat</a:t>
            </a:r>
            <a:r>
              <a:rPr lang="en-US" sz="1800" cap="none" dirty="0"/>
              <a:t>a</a:t>
            </a:r>
            <a:r>
              <a:rPr lang="sr-Latn-CS" sz="1800" cap="none" dirty="0"/>
              <a:t>mnjuje</a:t>
            </a:r>
            <a:r>
              <a:rPr lang="sr-Cyrl-CS" sz="1800" cap="none" dirty="0"/>
              <a:t>, </a:t>
            </a:r>
            <a:r>
              <a:rPr lang="en-US" sz="1800" cap="none" dirty="0" err="1"/>
              <a:t>kontrastira</a:t>
            </a:r>
            <a:r>
              <a:rPr lang="sr-Cyrl-CS" sz="1800" cap="none" dirty="0"/>
              <a:t> </a:t>
            </a:r>
            <a:r>
              <a:rPr lang="sr-Latn-CS" sz="1800" cap="none" dirty="0"/>
              <a:t>s</a:t>
            </a:r>
            <a:r>
              <a:rPr lang="en-US" sz="1800" cap="none" dirty="0"/>
              <a:t>a</a:t>
            </a:r>
            <a:r>
              <a:rPr lang="sr-Cyrl-CS" sz="1800" cap="none" dirty="0"/>
              <a:t> </a:t>
            </a:r>
            <a:r>
              <a:rPr lang="en-US" dirty="0"/>
              <a:t>O</a:t>
            </a:r>
            <a:r>
              <a:rPr lang="en-US" cap="none" dirty="0"/>
              <a:t>s</a:t>
            </a:r>
            <a:r>
              <a:rPr lang="en-US" dirty="0"/>
              <a:t>O</a:t>
            </a:r>
            <a:r>
              <a:rPr lang="en-US" sz="1400" cap="none" dirty="0"/>
              <a:t>4</a:t>
            </a:r>
            <a:endParaRPr lang="sr-Cyrl-CS" sz="1400" baseline="-25000" dirty="0"/>
          </a:p>
          <a:p>
            <a:pPr marL="609600" indent="-319088">
              <a:lnSpc>
                <a:spcPct val="80000"/>
              </a:lnSpc>
              <a:buFont typeface="Arial" charset="0"/>
              <a:buNone/>
            </a:pPr>
            <a:endParaRPr lang="sr-Latn-CS" sz="2000" dirty="0">
              <a:solidFill>
                <a:srgbClr val="333399"/>
              </a:solidFill>
            </a:endParaRPr>
          </a:p>
          <a:p>
            <a:pPr marL="609600" indent="-319088">
              <a:lnSpc>
                <a:spcPct val="80000"/>
              </a:lnSpc>
              <a:buFont typeface="Arial" charset="0"/>
              <a:buBlip>
                <a:blip r:embed="rId2"/>
              </a:buBlip>
            </a:pPr>
            <a:r>
              <a:rPr lang="sr-Latn-CS" sz="2000" b="1" i="1" dirty="0">
                <a:solidFill>
                  <a:srgbClr val="800080"/>
                </a:solidFill>
              </a:rPr>
              <a:t>2. </a:t>
            </a:r>
            <a:r>
              <a:rPr lang="en-US" sz="2000" b="1" dirty="0">
                <a:solidFill>
                  <a:srgbClr val="800080"/>
                </a:solidFill>
              </a:rPr>
              <a:t>DEHIDRATACIJA</a:t>
            </a:r>
            <a:r>
              <a:rPr lang="sr-Cyrl-CS" sz="2000" b="1" dirty="0">
                <a:solidFill>
                  <a:srgbClr val="800080"/>
                </a:solidFill>
              </a:rPr>
              <a:t> </a:t>
            </a:r>
            <a:r>
              <a:rPr lang="en-US" sz="2000" b="1" dirty="0">
                <a:solidFill>
                  <a:srgbClr val="800080"/>
                </a:solidFill>
              </a:rPr>
              <a:t>I</a:t>
            </a:r>
            <a:r>
              <a:rPr lang="sr-Cyrl-CS" sz="2000" b="1" dirty="0">
                <a:solidFill>
                  <a:srgbClr val="800080"/>
                </a:solidFill>
              </a:rPr>
              <a:t> </a:t>
            </a:r>
            <a:r>
              <a:rPr lang="en-US" sz="2000" b="1" dirty="0">
                <a:solidFill>
                  <a:srgbClr val="800080"/>
                </a:solidFill>
              </a:rPr>
              <a:t>PROSVETLJAVANJE</a:t>
            </a:r>
            <a:endParaRPr lang="sr-Cyrl-CS" sz="2000" b="1" dirty="0">
              <a:solidFill>
                <a:srgbClr val="800080"/>
              </a:solidFill>
            </a:endParaRPr>
          </a:p>
          <a:p>
            <a:pPr marL="1257300" lvl="1" indent="-342900">
              <a:lnSpc>
                <a:spcPct val="80000"/>
              </a:lnSpc>
              <a:buClr>
                <a:srgbClr val="0000CC"/>
              </a:buClr>
              <a:buFont typeface="Wingdings" pitchFamily="2" charset="2"/>
              <a:buChar char="Ø"/>
            </a:pPr>
            <a:r>
              <a:rPr lang="en-US" sz="1800" cap="none" dirty="0" err="1"/>
              <a:t>Isto</a:t>
            </a:r>
            <a:r>
              <a:rPr lang="sr-Cyrl-CS" sz="1800" cap="none" dirty="0"/>
              <a:t> </a:t>
            </a:r>
            <a:r>
              <a:rPr lang="en-US" sz="1800" cap="none" dirty="0" err="1"/>
              <a:t>kao</a:t>
            </a:r>
            <a:r>
              <a:rPr lang="sr-Cyrl-CS" sz="1800" cap="none" dirty="0"/>
              <a:t> </a:t>
            </a:r>
            <a:r>
              <a:rPr lang="en-US" sz="1800" cap="none" dirty="0" err="1"/>
              <a:t>i</a:t>
            </a:r>
            <a:r>
              <a:rPr lang="sr-Cyrl-CS" sz="1800" cap="none" dirty="0"/>
              <a:t> </a:t>
            </a:r>
            <a:r>
              <a:rPr lang="en-US" sz="1800" cap="none" dirty="0"/>
              <a:t>za</a:t>
            </a:r>
            <a:r>
              <a:rPr lang="sr-Cyrl-CS" sz="1800" cap="none" dirty="0"/>
              <a:t> </a:t>
            </a:r>
            <a:r>
              <a:rPr lang="en-US" sz="1800" cap="none" dirty="0" err="1"/>
              <a:t>svetlosnu</a:t>
            </a:r>
            <a:r>
              <a:rPr lang="sr-Cyrl-CS" sz="1800" cap="none" dirty="0"/>
              <a:t> </a:t>
            </a:r>
            <a:r>
              <a:rPr lang="en-US" sz="1800" cap="none" dirty="0" err="1"/>
              <a:t>mikroskopiju</a:t>
            </a:r>
            <a:endParaRPr lang="sr-Cyrl-CS" sz="1800" cap="none" dirty="0"/>
          </a:p>
          <a:p>
            <a:pPr marL="609600" indent="-319088">
              <a:lnSpc>
                <a:spcPct val="80000"/>
              </a:lnSpc>
              <a:buFont typeface="Arial" charset="0"/>
              <a:buBlip>
                <a:blip r:embed="rId2"/>
              </a:buBlip>
            </a:pPr>
            <a:endParaRPr lang="sr-Latn-CS" sz="2000" dirty="0">
              <a:solidFill>
                <a:srgbClr val="333399"/>
              </a:solidFill>
            </a:endParaRPr>
          </a:p>
          <a:p>
            <a:pPr marL="609600" indent="-319088">
              <a:lnSpc>
                <a:spcPct val="80000"/>
              </a:lnSpc>
              <a:buFont typeface="Arial" charset="0"/>
              <a:buBlip>
                <a:blip r:embed="rId2"/>
              </a:buBlip>
            </a:pPr>
            <a:r>
              <a:rPr lang="sr-Latn-CS" sz="2000" b="1" dirty="0">
                <a:solidFill>
                  <a:srgbClr val="800080"/>
                </a:solidFill>
              </a:rPr>
              <a:t>3. </a:t>
            </a:r>
            <a:r>
              <a:rPr lang="en-US" sz="2000" b="1" dirty="0">
                <a:solidFill>
                  <a:srgbClr val="800080"/>
                </a:solidFill>
              </a:rPr>
              <a:t>PROŽIMANJE</a:t>
            </a:r>
            <a:r>
              <a:rPr lang="sr-Cyrl-CS" sz="2000" b="1" dirty="0">
                <a:solidFill>
                  <a:srgbClr val="800080"/>
                </a:solidFill>
              </a:rPr>
              <a:t> </a:t>
            </a:r>
            <a:r>
              <a:rPr lang="en-US" sz="2000" b="1" dirty="0">
                <a:solidFill>
                  <a:srgbClr val="800080"/>
                </a:solidFill>
              </a:rPr>
              <a:t>TKIVA</a:t>
            </a:r>
            <a:endParaRPr lang="sr-Cyrl-CS" sz="2000" b="1" dirty="0">
              <a:solidFill>
                <a:srgbClr val="800080"/>
              </a:solidFill>
            </a:endParaRPr>
          </a:p>
          <a:p>
            <a:pPr marL="1257300" lvl="1" indent="-342900">
              <a:lnSpc>
                <a:spcPct val="80000"/>
              </a:lnSpc>
              <a:buClr>
                <a:srgbClr val="0000CC"/>
              </a:buClr>
              <a:buFont typeface="Wingdings" pitchFamily="2" charset="2"/>
              <a:buChar char="Ø"/>
            </a:pPr>
            <a:r>
              <a:rPr lang="en-US" sz="1800" cap="none" dirty="0" err="1"/>
              <a:t>Sintetičkim</a:t>
            </a:r>
            <a:r>
              <a:rPr lang="sr-Cyrl-CS" sz="1800" cap="none" dirty="0"/>
              <a:t>, </a:t>
            </a:r>
            <a:r>
              <a:rPr lang="en-US" sz="1800" cap="none" dirty="0" err="1"/>
              <a:t>epoksidnim</a:t>
            </a:r>
            <a:r>
              <a:rPr lang="sr-Cyrl-CS" sz="1800" cap="none" dirty="0"/>
              <a:t>, </a:t>
            </a:r>
            <a:r>
              <a:rPr lang="en-US" sz="1800" cap="none" dirty="0" err="1"/>
              <a:t>monomernim</a:t>
            </a:r>
            <a:r>
              <a:rPr lang="sr-Cyrl-CS" sz="1800" cap="none" dirty="0"/>
              <a:t>, </a:t>
            </a:r>
            <a:r>
              <a:rPr lang="en-US" sz="1800" cap="none" dirty="0" err="1"/>
              <a:t>veštačkim</a:t>
            </a:r>
            <a:r>
              <a:rPr lang="sr-Cyrl-CS" sz="1800" cap="none" dirty="0"/>
              <a:t> </a:t>
            </a:r>
            <a:r>
              <a:rPr lang="en-US" sz="1800" b="1" cap="none" dirty="0" err="1">
                <a:solidFill>
                  <a:srgbClr val="BC008B"/>
                </a:solidFill>
              </a:rPr>
              <a:t>smolama</a:t>
            </a:r>
            <a:r>
              <a:rPr lang="sr-Cyrl-CS" sz="1800" cap="none" dirty="0"/>
              <a:t> </a:t>
            </a:r>
            <a:r>
              <a:rPr lang="en-US" sz="1800" cap="none" dirty="0" err="1"/>
              <a:t>koje</a:t>
            </a:r>
            <a:r>
              <a:rPr lang="sr-Cyrl-CS" sz="1800" cap="none" dirty="0"/>
              <a:t> </a:t>
            </a:r>
            <a:r>
              <a:rPr lang="en-US" sz="1800" cap="none" dirty="0" err="1"/>
              <a:t>polimerizuju</a:t>
            </a:r>
            <a:r>
              <a:rPr lang="sr-Cyrl-CS" sz="1800" cap="none" dirty="0"/>
              <a:t> </a:t>
            </a:r>
            <a:r>
              <a:rPr lang="en-US" sz="1800" cap="none" dirty="0"/>
              <a:t>u</a:t>
            </a:r>
            <a:r>
              <a:rPr lang="sr-Cyrl-CS" sz="1800" cap="none" dirty="0"/>
              <a:t> </a:t>
            </a:r>
            <a:r>
              <a:rPr lang="en-US" sz="1800" cap="none" dirty="0" err="1"/>
              <a:t>providne</a:t>
            </a:r>
            <a:r>
              <a:rPr lang="sr-Cyrl-CS" sz="1800" cap="none" dirty="0"/>
              <a:t> </a:t>
            </a:r>
            <a:r>
              <a:rPr lang="en-US" sz="1800" cap="none" dirty="0" err="1"/>
              <a:t>blokove</a:t>
            </a:r>
            <a:r>
              <a:rPr lang="sr-Cyrl-CS" sz="1800" cap="none" dirty="0"/>
              <a:t> </a:t>
            </a:r>
          </a:p>
          <a:p>
            <a:pPr marL="1257300" lvl="1" indent="-342900">
              <a:lnSpc>
                <a:spcPct val="80000"/>
              </a:lnSpc>
              <a:buClr>
                <a:srgbClr val="0000CC"/>
              </a:buClr>
              <a:buFont typeface="Wingdings" pitchFamily="2" charset="2"/>
              <a:buChar char="Ø"/>
            </a:pPr>
            <a:r>
              <a:rPr lang="en-US" sz="1800" cap="none" dirty="0" err="1"/>
              <a:t>Kalupenje</a:t>
            </a:r>
            <a:r>
              <a:rPr lang="sr-Cyrl-CS" sz="1800" cap="none" dirty="0"/>
              <a:t> - </a:t>
            </a:r>
            <a:r>
              <a:rPr lang="sr-Latn-CS" sz="1800" cap="none" dirty="0"/>
              <a:t>3 </a:t>
            </a:r>
            <a:r>
              <a:rPr lang="en-US" sz="1800" cap="none" dirty="0"/>
              <a:t>dana</a:t>
            </a:r>
            <a:endParaRPr lang="sr-Cyrl-CS" sz="1800" cap="none" dirty="0"/>
          </a:p>
          <a:p>
            <a:pPr marL="609600" indent="-319088">
              <a:lnSpc>
                <a:spcPct val="80000"/>
              </a:lnSpc>
              <a:buFont typeface="Arial" charset="0"/>
              <a:buNone/>
            </a:pPr>
            <a:r>
              <a:rPr lang="sr-Latn-CS" sz="2000" dirty="0">
                <a:solidFill>
                  <a:srgbClr val="0079CC"/>
                </a:solidFill>
              </a:rPr>
              <a:t> </a:t>
            </a:r>
          </a:p>
          <a:p>
            <a:pPr marL="609600" indent="-319088">
              <a:lnSpc>
                <a:spcPct val="80000"/>
              </a:lnSpc>
              <a:buFont typeface="Arial" charset="0"/>
              <a:buBlip>
                <a:blip r:embed="rId2"/>
              </a:buBlip>
            </a:pPr>
            <a:r>
              <a:rPr lang="sr-Latn-CS" sz="2000" b="1" dirty="0">
                <a:solidFill>
                  <a:srgbClr val="800080"/>
                </a:solidFill>
              </a:rPr>
              <a:t>4. </a:t>
            </a:r>
            <a:r>
              <a:rPr lang="en-US" sz="2000" b="1" dirty="0">
                <a:solidFill>
                  <a:srgbClr val="800080"/>
                </a:solidFill>
              </a:rPr>
              <a:t>MONTIRANJE</a:t>
            </a:r>
            <a:r>
              <a:rPr lang="sr-Cyrl-CS" sz="2000" b="1" dirty="0">
                <a:solidFill>
                  <a:srgbClr val="800080"/>
                </a:solidFill>
              </a:rPr>
              <a:t> </a:t>
            </a:r>
            <a:r>
              <a:rPr lang="en-US" sz="2000" b="1" dirty="0">
                <a:solidFill>
                  <a:srgbClr val="800080"/>
                </a:solidFill>
              </a:rPr>
              <a:t>TKIVA</a:t>
            </a:r>
            <a:r>
              <a:rPr lang="sr-Cyrl-CS" sz="2000" b="1" dirty="0">
                <a:solidFill>
                  <a:srgbClr val="800080"/>
                </a:solidFill>
              </a:rPr>
              <a:t> </a:t>
            </a:r>
            <a:r>
              <a:rPr lang="en-US" sz="2000" b="1" dirty="0">
                <a:solidFill>
                  <a:srgbClr val="800080"/>
                </a:solidFill>
              </a:rPr>
              <a:t>NA</a:t>
            </a:r>
            <a:r>
              <a:rPr lang="sr-Cyrl-CS" sz="2000" b="1" dirty="0">
                <a:solidFill>
                  <a:srgbClr val="800080"/>
                </a:solidFill>
              </a:rPr>
              <a:t> </a:t>
            </a:r>
            <a:r>
              <a:rPr lang="en-US" sz="2000" b="1" dirty="0">
                <a:solidFill>
                  <a:srgbClr val="800080"/>
                </a:solidFill>
              </a:rPr>
              <a:t>ULTRAMIKROTOM</a:t>
            </a:r>
            <a:endParaRPr lang="sr-Cyrl-CS" sz="2000" b="1" dirty="0">
              <a:solidFill>
                <a:srgbClr val="800080"/>
              </a:solidFill>
            </a:endParaRPr>
          </a:p>
          <a:p>
            <a:pPr marL="1257300" lvl="1" indent="-342900">
              <a:lnSpc>
                <a:spcPct val="80000"/>
              </a:lnSpc>
              <a:buClr>
                <a:srgbClr val="0000CC"/>
              </a:buClr>
              <a:buFont typeface="Wingdings" pitchFamily="2" charset="2"/>
              <a:buChar char="Ø"/>
            </a:pPr>
            <a:r>
              <a:rPr lang="en-US" sz="1800" cap="none" dirty="0"/>
              <a:t>Ima</a:t>
            </a:r>
            <a:r>
              <a:rPr lang="sr-Cyrl-CS" sz="1800" cap="none" dirty="0"/>
              <a:t> </a:t>
            </a:r>
            <a:r>
              <a:rPr lang="en-US" sz="1800" cap="none" dirty="0" err="1"/>
              <a:t>stakleno</a:t>
            </a:r>
            <a:r>
              <a:rPr lang="sr-Cyrl-CS" sz="1800" cap="none" dirty="0"/>
              <a:t> </a:t>
            </a:r>
            <a:r>
              <a:rPr lang="en-US" sz="1800" cap="none" dirty="0" err="1"/>
              <a:t>ili</a:t>
            </a:r>
            <a:r>
              <a:rPr lang="sr-Cyrl-CS" sz="1800" cap="none" dirty="0"/>
              <a:t> </a:t>
            </a:r>
            <a:r>
              <a:rPr lang="en-US" sz="1800" cap="none" dirty="0" err="1"/>
              <a:t>dijamantsko</a:t>
            </a:r>
            <a:r>
              <a:rPr lang="sr-Cyrl-CS" sz="1800" cap="none" dirty="0"/>
              <a:t> </a:t>
            </a:r>
            <a:r>
              <a:rPr lang="en-US" sz="1800" cap="none" dirty="0" err="1"/>
              <a:t>sečivo</a:t>
            </a:r>
            <a:endParaRPr lang="sr-Cyrl-CS" sz="1800" cap="none" dirty="0"/>
          </a:p>
          <a:p>
            <a:pPr marL="1257300" lvl="1" indent="-342900">
              <a:lnSpc>
                <a:spcPct val="80000"/>
              </a:lnSpc>
              <a:buClr>
                <a:srgbClr val="0000CC"/>
              </a:buClr>
              <a:buFont typeface="Wingdings" pitchFamily="2" charset="2"/>
              <a:buChar char="Ø"/>
            </a:pPr>
            <a:r>
              <a:rPr lang="en-US" sz="1800" cap="none" dirty="0" err="1"/>
              <a:t>Dobijaju</a:t>
            </a:r>
            <a:r>
              <a:rPr lang="sr-Cyrl-CS" sz="1800" cap="none" dirty="0"/>
              <a:t> </a:t>
            </a:r>
            <a:r>
              <a:rPr lang="en-US" sz="1800" cap="none" dirty="0" err="1">
                <a:solidFill>
                  <a:srgbClr val="0033CC"/>
                </a:solidFill>
              </a:rPr>
              <a:t>preseci</a:t>
            </a:r>
            <a:r>
              <a:rPr lang="sr-Cyrl-CS" sz="1800" cap="none" dirty="0"/>
              <a:t> </a:t>
            </a:r>
            <a:r>
              <a:rPr lang="en-US" sz="1800" cap="none" dirty="0" err="1"/>
              <a:t>debljine</a:t>
            </a:r>
            <a:r>
              <a:rPr lang="sr-Cyrl-CS" sz="1800" cap="none" dirty="0"/>
              <a:t>  </a:t>
            </a:r>
            <a:r>
              <a:rPr lang="sr-Cyrl-CS" sz="1800" cap="none" dirty="0">
                <a:solidFill>
                  <a:srgbClr val="BC008B"/>
                </a:solidFill>
              </a:rPr>
              <a:t>50-80 </a:t>
            </a:r>
            <a:r>
              <a:rPr lang="en-US" sz="1800" cap="none" dirty="0">
                <a:solidFill>
                  <a:srgbClr val="BC008B"/>
                </a:solidFill>
              </a:rPr>
              <a:t>nm</a:t>
            </a:r>
            <a:r>
              <a:rPr lang="sr-Cyrl-CS" sz="1800" cap="none" dirty="0">
                <a:solidFill>
                  <a:srgbClr val="BC008B"/>
                </a:solidFill>
              </a:rPr>
              <a:t>  </a:t>
            </a:r>
            <a:r>
              <a:rPr lang="sr-Cyrl-CS" sz="1800" cap="none" dirty="0"/>
              <a:t>- </a:t>
            </a:r>
            <a:r>
              <a:rPr lang="en-US" sz="1800" cap="none" dirty="0" err="1"/>
              <a:t>padaju</a:t>
            </a:r>
            <a:r>
              <a:rPr lang="sr-Cyrl-CS" sz="1800" cap="none" dirty="0"/>
              <a:t> </a:t>
            </a:r>
            <a:r>
              <a:rPr lang="en-US" sz="1800" cap="none" dirty="0"/>
              <a:t>u</a:t>
            </a:r>
            <a:r>
              <a:rPr lang="sr-Cyrl-CS" sz="1800" cap="none" dirty="0"/>
              <a:t> </a:t>
            </a:r>
            <a:r>
              <a:rPr lang="en-US" sz="1800" cap="none" dirty="0" err="1"/>
              <a:t>kadicu</a:t>
            </a:r>
            <a:r>
              <a:rPr lang="sr-Cyrl-CS" sz="1800" cap="none" dirty="0"/>
              <a:t> </a:t>
            </a:r>
            <a:r>
              <a:rPr lang="en-US" sz="1800" cap="none" dirty="0" err="1"/>
              <a:t>sa</a:t>
            </a:r>
            <a:r>
              <a:rPr lang="sr-Cyrl-CS" sz="1800" cap="none" dirty="0"/>
              <a:t> </a:t>
            </a:r>
            <a:r>
              <a:rPr lang="en-US" sz="1800" cap="none" dirty="0" err="1"/>
              <a:t>destilovanom</a:t>
            </a:r>
            <a:r>
              <a:rPr lang="sr-Cyrl-CS" sz="1800" cap="none" dirty="0"/>
              <a:t> </a:t>
            </a:r>
            <a:r>
              <a:rPr lang="en-US" sz="1800" cap="none" dirty="0" err="1"/>
              <a:t>vodom</a:t>
            </a:r>
            <a:endParaRPr lang="sr-Cyrl-CS" sz="1800" cap="none" dirty="0"/>
          </a:p>
          <a:p>
            <a:pPr marL="609600" indent="-319088">
              <a:lnSpc>
                <a:spcPct val="80000"/>
              </a:lnSpc>
              <a:buFont typeface="Arial" charset="0"/>
              <a:buNone/>
            </a:pPr>
            <a:r>
              <a:rPr lang="sr-Cyrl-CS" sz="2000" dirty="0">
                <a:solidFill>
                  <a:srgbClr val="333399"/>
                </a:solidFill>
              </a:rPr>
              <a:t> </a:t>
            </a:r>
            <a:endParaRPr lang="sr-Latn-CS" sz="2000" dirty="0">
              <a:solidFill>
                <a:srgbClr val="333399"/>
              </a:solidFill>
            </a:endParaRPr>
          </a:p>
          <a:p>
            <a:pPr marL="609600" indent="-319088">
              <a:lnSpc>
                <a:spcPct val="80000"/>
              </a:lnSpc>
              <a:buNone/>
            </a:pPr>
            <a:endParaRPr lang="en-US" sz="2000" dirty="0">
              <a:solidFill>
                <a:srgbClr val="800080"/>
              </a:solidFill>
            </a:endParaRPr>
          </a:p>
        </p:txBody>
      </p:sp>
    </p:spTree>
  </p:cSld>
  <p:clrMapOvr>
    <a:masterClrMapping/>
  </p:clrMapOvr>
  <p:transition spd="med">
    <p:diamond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AEF9EA8-386B-487A-AC79-C15BD9FA1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799256"/>
            <a:ext cx="7773338" cy="1596177"/>
          </a:xfrm>
        </p:spPr>
        <p:txBody>
          <a:bodyPr>
            <a:normAutofit/>
          </a:bodyPr>
          <a:lstStyle/>
          <a:p>
            <a:pPr lvl="0" algn="l" defTabSz="457200">
              <a:lnSpc>
                <a:spcPct val="150000"/>
              </a:lnSpc>
              <a:spcBef>
                <a:spcPts val="0"/>
              </a:spcBef>
              <a:buClr>
                <a:srgbClr val="FF0000"/>
              </a:buClr>
            </a:pPr>
            <a:r>
              <a:rPr lang="sr-Cyrl-CS" sz="2000" b="1" cap="none" dirty="0">
                <a:solidFill>
                  <a:srgbClr val="9900CC"/>
                </a:solidFill>
                <a:ea typeface="+mn-ea"/>
                <a:cs typeface="+mn-cs"/>
              </a:rPr>
              <a:t>5</a:t>
            </a:r>
            <a:r>
              <a:rPr lang="sr-Latn-CS" sz="2000" b="1" cap="none" dirty="0">
                <a:solidFill>
                  <a:srgbClr val="9900CC"/>
                </a:solidFill>
                <a:ea typeface="+mn-ea"/>
                <a:cs typeface="+mn-cs"/>
              </a:rPr>
              <a:t>.</a:t>
            </a:r>
            <a:r>
              <a:rPr lang="sr-Latn-CS" sz="2000" b="1" cap="none" dirty="0">
                <a:solidFill>
                  <a:srgbClr val="333399"/>
                </a:solidFill>
                <a:ea typeface="+mn-ea"/>
                <a:cs typeface="+mn-cs"/>
              </a:rPr>
              <a:t> </a:t>
            </a:r>
            <a:r>
              <a:rPr lang="sr-Cyrl-CS" sz="2000" b="1" cap="none" dirty="0">
                <a:solidFill>
                  <a:srgbClr val="800080"/>
                </a:solidFill>
                <a:ea typeface="+mn-ea"/>
                <a:cs typeface="+mn-cs"/>
              </a:rPr>
              <a:t>МОНТИРА</a:t>
            </a:r>
            <a:r>
              <a:rPr lang="x-none" sz="2000" b="1" cap="none" dirty="0">
                <a:solidFill>
                  <a:srgbClr val="800080"/>
                </a:solidFill>
                <a:ea typeface="+mn-ea"/>
                <a:cs typeface="+mn-cs"/>
              </a:rPr>
              <a:t>ЊЕ </a:t>
            </a:r>
            <a:r>
              <a:rPr lang="sr-Cyrl-CS" sz="2000" b="1" cap="none" dirty="0">
                <a:solidFill>
                  <a:srgbClr val="800080"/>
                </a:solidFill>
                <a:ea typeface="+mn-ea"/>
                <a:cs typeface="+mn-cs"/>
              </a:rPr>
              <a:t>ПРЕСЕКА </a:t>
            </a:r>
            <a:r>
              <a:rPr lang="sr-Cyrl-CS" sz="2000" cap="none" dirty="0">
                <a:ea typeface="+mn-ea"/>
                <a:cs typeface="+mn-cs"/>
              </a:rPr>
              <a:t>- на </a:t>
            </a:r>
            <a:r>
              <a:rPr lang="sr-Cyrl-CS" sz="2000" b="1" cap="none" dirty="0">
                <a:solidFill>
                  <a:srgbClr val="CC66FF"/>
                </a:solidFill>
                <a:ea typeface="+mn-ea"/>
                <a:cs typeface="+mn-cs"/>
              </a:rPr>
              <a:t>бакарну мрежицу</a:t>
            </a:r>
            <a:br>
              <a:rPr lang="sr-Cyrl-CS" sz="2000" b="1" cap="none" dirty="0">
                <a:solidFill>
                  <a:srgbClr val="CC66FF"/>
                </a:solidFill>
                <a:ea typeface="+mn-ea"/>
                <a:cs typeface="+mn-cs"/>
              </a:rPr>
            </a:br>
            <a:r>
              <a:rPr lang="sr-Cyrl-CS" sz="2000" b="1" cap="none" dirty="0">
                <a:solidFill>
                  <a:srgbClr val="800080"/>
                </a:solidFill>
                <a:ea typeface="+mn-ea"/>
                <a:cs typeface="+mn-cs"/>
              </a:rPr>
              <a:t>6.  “ПЕГЛАЊЕ” ИЗУВИЈАНИХ ПРЕСЕКА </a:t>
            </a:r>
            <a:r>
              <a:rPr lang="sr-Cyrl-CS" sz="2000" cap="none" dirty="0">
                <a:ea typeface="+mn-ea"/>
                <a:cs typeface="+mn-cs"/>
              </a:rPr>
              <a:t>- парама </a:t>
            </a:r>
            <a:r>
              <a:rPr lang="sr-Cyrl-CS" sz="2000" b="1" cap="none" dirty="0">
                <a:solidFill>
                  <a:srgbClr val="CC66FF"/>
                </a:solidFill>
                <a:ea typeface="+mn-ea"/>
                <a:cs typeface="+mn-cs"/>
              </a:rPr>
              <a:t>хлороформа</a:t>
            </a:r>
            <a:r>
              <a:rPr lang="sr-Latn-CS" sz="2000" b="1" cap="none" dirty="0">
                <a:solidFill>
                  <a:prstClr val="black"/>
                </a:solidFill>
                <a:ea typeface="+mn-ea"/>
                <a:cs typeface="+mn-cs"/>
              </a:rPr>
              <a:t/>
            </a:r>
            <a:br>
              <a:rPr lang="sr-Latn-CS" sz="2000" b="1" cap="none" dirty="0">
                <a:solidFill>
                  <a:prstClr val="black"/>
                </a:solidFill>
                <a:ea typeface="+mn-ea"/>
                <a:cs typeface="+mn-cs"/>
              </a:rPr>
            </a:br>
            <a:endParaRPr lang="en-US" sz="2000" dirty="0"/>
          </a:p>
        </p:txBody>
      </p:sp>
      <p:pic>
        <p:nvPicPr>
          <p:cNvPr id="4" name="Picture 4" descr="Untitled-36a copy">
            <a:extLst>
              <a:ext uri="{FF2B5EF4-FFF2-40B4-BE49-F238E27FC236}">
                <a16:creationId xmlns="" xmlns:a16="http://schemas.microsoft.com/office/drawing/2014/main" id="{82662CF6-DB7F-4066-ACD7-CF6E864F64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516" y="2970312"/>
            <a:ext cx="4303429" cy="3182838"/>
          </a:xfrm>
          <a:prstGeom prst="rect">
            <a:avLst/>
          </a:prstGeom>
          <a:noFill/>
          <a:ln w="9525">
            <a:solidFill>
              <a:srgbClr val="9900FF"/>
            </a:solidFill>
            <a:miter lim="800000"/>
            <a:headEnd/>
            <a:tailEnd/>
          </a:ln>
        </p:spPr>
      </p:pic>
      <p:pic>
        <p:nvPicPr>
          <p:cNvPr id="5" name="Picture 6" descr="mrezica za TEM">
            <a:extLst>
              <a:ext uri="{FF2B5EF4-FFF2-40B4-BE49-F238E27FC236}">
                <a16:creationId xmlns="" xmlns:a16="http://schemas.microsoft.com/office/drawing/2014/main" id="{370F2C2D-668F-4EC4-AFD8-88F778C009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0357" y="2970312"/>
            <a:ext cx="4339817" cy="3182838"/>
          </a:xfrm>
          <a:prstGeom prst="rect">
            <a:avLst/>
          </a:prstGeom>
          <a:noFill/>
          <a:ln w="19050">
            <a:solidFill>
              <a:srgbClr val="FF33CC"/>
            </a:solidFill>
            <a:miter lim="800000"/>
            <a:headEnd/>
            <a:tailEnd/>
          </a:ln>
        </p:spPr>
      </p:pic>
      <p:pic>
        <p:nvPicPr>
          <p:cNvPr id="6" name="Picture 6" descr="bakarna mrezica">
            <a:extLst>
              <a:ext uri="{FF2B5EF4-FFF2-40B4-BE49-F238E27FC236}">
                <a16:creationId xmlns="" xmlns:a16="http://schemas.microsoft.com/office/drawing/2014/main" id="{AFC6CB8D-0774-4232-932E-FFD18F8B5D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93434" y="704850"/>
            <a:ext cx="1227038" cy="1227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54221366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/>
          </p:cNvSpPr>
          <p:nvPr>
            <p:ph idx="1"/>
          </p:nvPr>
        </p:nvSpPr>
        <p:spPr>
          <a:xfrm>
            <a:off x="952309" y="172454"/>
            <a:ext cx="7685037" cy="5073650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  <a:buFont typeface="Arial" charset="0"/>
              <a:buBlip>
                <a:blip r:embed="rId2"/>
              </a:buBlip>
            </a:pPr>
            <a:r>
              <a:rPr lang="sr-Latn-CS" sz="2000" b="1" i="1" dirty="0">
                <a:solidFill>
                  <a:srgbClr val="9900CC"/>
                </a:solidFill>
              </a:rPr>
              <a:t>7</a:t>
            </a:r>
            <a:r>
              <a:rPr lang="sr-Latn-CS" sz="2000" b="1" i="1" dirty="0">
                <a:solidFill>
                  <a:srgbClr val="800080"/>
                </a:solidFill>
              </a:rPr>
              <a:t>.</a:t>
            </a:r>
            <a:r>
              <a:rPr lang="en-US" sz="2000" b="1" i="1" dirty="0">
                <a:solidFill>
                  <a:srgbClr val="800080"/>
                </a:solidFill>
              </a:rPr>
              <a:t>”</a:t>
            </a:r>
            <a:r>
              <a:rPr lang="sr-Cyrl-CS" sz="2000" b="1" i="1" dirty="0">
                <a:solidFill>
                  <a:srgbClr val="800080"/>
                </a:solidFill>
              </a:rPr>
              <a:t>БОЈЕЊЕ</a:t>
            </a:r>
            <a:r>
              <a:rPr lang="sr-Latn-CS" sz="2000" b="1" i="1" dirty="0">
                <a:solidFill>
                  <a:srgbClr val="800080"/>
                </a:solidFill>
              </a:rPr>
              <a:t>“ </a:t>
            </a:r>
            <a:r>
              <a:rPr lang="sr-Cyrl-CS" sz="2000" b="1" i="1" dirty="0">
                <a:solidFill>
                  <a:srgbClr val="800080"/>
                </a:solidFill>
              </a:rPr>
              <a:t>ПРЕСЕКА</a:t>
            </a:r>
            <a:r>
              <a:rPr lang="sr-Latn-CS" sz="2000" b="1" i="1" dirty="0">
                <a:solidFill>
                  <a:srgbClr val="333399"/>
                </a:solidFill>
              </a:rPr>
              <a:t>, </a:t>
            </a:r>
            <a:r>
              <a:rPr lang="sr-Cyrl-CS" sz="2000" dirty="0">
                <a:solidFill>
                  <a:srgbClr val="333399"/>
                </a:solidFill>
              </a:rPr>
              <a:t>односно</a:t>
            </a:r>
            <a:r>
              <a:rPr lang="sr-Cyrl-CS" sz="2000" b="1" dirty="0">
                <a:solidFill>
                  <a:srgbClr val="0079CC"/>
                </a:solidFill>
              </a:rPr>
              <a:t> </a:t>
            </a:r>
            <a:r>
              <a:rPr lang="sr-Cyrl-CS" sz="2000" b="1" dirty="0">
                <a:solidFill>
                  <a:srgbClr val="800080"/>
                </a:solidFill>
              </a:rPr>
              <a:t>КОНТРАСТИРАЊЕ</a:t>
            </a:r>
            <a:r>
              <a:rPr lang="sr-Cyrl-CS" sz="2000" b="1" dirty="0">
                <a:solidFill>
                  <a:srgbClr val="0079CC"/>
                </a:solidFill>
              </a:rPr>
              <a:t> </a:t>
            </a:r>
          </a:p>
          <a:p>
            <a:pPr lvl="1">
              <a:lnSpc>
                <a:spcPct val="80000"/>
              </a:lnSpc>
              <a:buClr>
                <a:srgbClr val="0000CC"/>
              </a:buClr>
              <a:buFont typeface="Wingdings" pitchFamily="2" charset="2"/>
              <a:buChar char="Ø"/>
            </a:pPr>
            <a:r>
              <a:rPr lang="sr-Cyrl-CS" sz="1800" b="1" cap="none" dirty="0"/>
              <a:t>Солима тешких метала</a:t>
            </a:r>
            <a:r>
              <a:rPr lang="sr-Latn-CS" sz="1800" cap="none" dirty="0"/>
              <a:t> (</a:t>
            </a:r>
            <a:r>
              <a:rPr lang="sr-Cyrl-CS" sz="1800" cap="none" dirty="0"/>
              <a:t>уранил-ацетат,</a:t>
            </a:r>
            <a:r>
              <a:rPr lang="sr-Latn-CS" sz="1800" cap="none" dirty="0"/>
              <a:t> </a:t>
            </a:r>
            <a:r>
              <a:rPr lang="sr-Cyrl-CS" sz="1800" cap="none" dirty="0"/>
              <a:t>олово-цитрат</a:t>
            </a:r>
            <a:r>
              <a:rPr lang="sr-Latn-CS" sz="1800" cap="none" dirty="0"/>
              <a:t>)</a:t>
            </a:r>
            <a:endParaRPr lang="sr-Cyrl-CS" sz="1800" cap="none" dirty="0"/>
          </a:p>
          <a:p>
            <a:pPr lvl="1">
              <a:lnSpc>
                <a:spcPct val="80000"/>
              </a:lnSpc>
              <a:buClr>
                <a:srgbClr val="0000CC"/>
              </a:buClr>
              <a:buFont typeface="Wingdings" pitchFamily="2" charset="2"/>
              <a:buChar char="Ø"/>
            </a:pPr>
            <a:r>
              <a:rPr lang="sr-Cyrl-CS" sz="1800" cap="none" dirty="0"/>
              <a:t>Препарат није потребно особађати смоле да би се </a:t>
            </a:r>
            <a:r>
              <a:rPr lang="sr-Latn-CS" sz="1800" cap="none" dirty="0"/>
              <a:t> </a:t>
            </a:r>
            <a:r>
              <a:rPr lang="sr-Cyrl-CS" sz="1800" cap="none" dirty="0"/>
              <a:t>он </a:t>
            </a:r>
            <a:r>
              <a:rPr lang="sr-Latn-CS" sz="1800" cap="none" dirty="0"/>
              <a:t>„</a:t>
            </a:r>
            <a:r>
              <a:rPr lang="sr-Cyrl-CS" sz="1800" cap="none" dirty="0"/>
              <a:t>обојио</a:t>
            </a:r>
            <a:r>
              <a:rPr lang="sr-Latn-CS" sz="1800" cap="none" dirty="0"/>
              <a:t>“ </a:t>
            </a:r>
            <a:endParaRPr lang="sr-Cyrl-CS" sz="1800" cap="none" dirty="0"/>
          </a:p>
          <a:p>
            <a:pPr>
              <a:lnSpc>
                <a:spcPct val="80000"/>
              </a:lnSpc>
              <a:buClr>
                <a:schemeClr val="hlink"/>
              </a:buClr>
              <a:buFont typeface="Wingdings" pitchFamily="2" charset="2"/>
              <a:buChar char="Ø"/>
            </a:pPr>
            <a:endParaRPr lang="sr-Latn-CS" sz="2000" dirty="0">
              <a:solidFill>
                <a:srgbClr val="333399"/>
              </a:solidFill>
            </a:endParaRPr>
          </a:p>
          <a:p>
            <a:pPr>
              <a:lnSpc>
                <a:spcPct val="80000"/>
              </a:lnSpc>
              <a:buFont typeface="Arial" charset="0"/>
              <a:buBlip>
                <a:blip r:embed="rId2"/>
              </a:buBlip>
            </a:pPr>
            <a:r>
              <a:rPr lang="sr-Latn-CS" sz="2000" b="1" dirty="0">
                <a:solidFill>
                  <a:srgbClr val="800080"/>
                </a:solidFill>
              </a:rPr>
              <a:t>8. </a:t>
            </a:r>
            <a:r>
              <a:rPr lang="sr-Cyrl-CS" sz="2000" b="1" dirty="0">
                <a:solidFill>
                  <a:srgbClr val="800080"/>
                </a:solidFill>
              </a:rPr>
              <a:t>ИСПИРАЊЕ</a:t>
            </a:r>
            <a:r>
              <a:rPr lang="sr-Latn-CS" sz="2000" b="1" dirty="0">
                <a:solidFill>
                  <a:srgbClr val="800080"/>
                </a:solidFill>
              </a:rPr>
              <a:t> </a:t>
            </a:r>
            <a:r>
              <a:rPr lang="sr-Cyrl-CS" sz="2000" b="1" dirty="0">
                <a:solidFill>
                  <a:srgbClr val="800080"/>
                </a:solidFill>
              </a:rPr>
              <a:t>ВИШКА </a:t>
            </a:r>
            <a:r>
              <a:rPr lang="sr-Latn-CS" sz="2000" b="1" dirty="0">
                <a:solidFill>
                  <a:srgbClr val="800080"/>
                </a:solidFill>
              </a:rPr>
              <a:t>“</a:t>
            </a:r>
            <a:r>
              <a:rPr lang="sr-Cyrl-CS" sz="2000" b="1" dirty="0">
                <a:solidFill>
                  <a:srgbClr val="800080"/>
                </a:solidFill>
              </a:rPr>
              <a:t>БОЈЕ</a:t>
            </a:r>
            <a:r>
              <a:rPr lang="sr-Latn-CS" sz="2000" b="1" dirty="0">
                <a:solidFill>
                  <a:srgbClr val="800080"/>
                </a:solidFill>
              </a:rPr>
              <a:t>“</a:t>
            </a:r>
            <a:endParaRPr lang="sr-Cyrl-CS" sz="2000" b="1" dirty="0">
              <a:solidFill>
                <a:srgbClr val="800080"/>
              </a:solidFill>
            </a:endParaRPr>
          </a:p>
          <a:p>
            <a:pPr>
              <a:lnSpc>
                <a:spcPct val="80000"/>
              </a:lnSpc>
              <a:buFont typeface="Arial" charset="0"/>
              <a:buBlip>
                <a:blip r:embed="rId2"/>
              </a:buBlip>
            </a:pPr>
            <a:endParaRPr lang="sr-Cyrl-CS" sz="2000" b="1" dirty="0">
              <a:solidFill>
                <a:srgbClr val="800080"/>
              </a:solidFill>
            </a:endParaRPr>
          </a:p>
          <a:p>
            <a:pPr>
              <a:lnSpc>
                <a:spcPct val="80000"/>
              </a:lnSpc>
              <a:buFont typeface="Arial" charset="0"/>
              <a:buBlip>
                <a:blip r:embed="rId2"/>
              </a:buBlip>
            </a:pPr>
            <a:r>
              <a:rPr lang="sr-Cyrl-CS" sz="2000" b="1" dirty="0">
                <a:solidFill>
                  <a:srgbClr val="800080"/>
                </a:solidFill>
              </a:rPr>
              <a:t>9. МОНТИРАЊЕ</a:t>
            </a:r>
          </a:p>
          <a:p>
            <a:pPr lvl="1">
              <a:lnSpc>
                <a:spcPct val="80000"/>
              </a:lnSpc>
              <a:buClr>
                <a:srgbClr val="0000CC"/>
              </a:buClr>
              <a:buFont typeface="Wingdings" pitchFamily="2" charset="2"/>
              <a:buChar char="Ø"/>
            </a:pPr>
            <a:r>
              <a:rPr lang="sr-Cyrl-CS" sz="1800" b="1" cap="none" dirty="0"/>
              <a:t>Мрежица</a:t>
            </a:r>
            <a:r>
              <a:rPr lang="sr-Latn-CS" sz="1800" cap="none" dirty="0"/>
              <a:t> </a:t>
            </a:r>
            <a:r>
              <a:rPr lang="sr-Cyrl-CS" sz="1800" cap="none" dirty="0"/>
              <a:t> након сушења,</a:t>
            </a:r>
            <a:r>
              <a:rPr lang="sr-Latn-CS" sz="1800" cap="none" dirty="0"/>
              <a:t> </a:t>
            </a:r>
            <a:r>
              <a:rPr lang="sr-Cyrl-CS" sz="1800" cap="none" dirty="0"/>
              <a:t>на одговарајуће место у електронском микроскопу</a:t>
            </a:r>
          </a:p>
          <a:p>
            <a:pPr>
              <a:lnSpc>
                <a:spcPct val="80000"/>
              </a:lnSpc>
              <a:buFont typeface="Arial" charset="0"/>
              <a:buBlip>
                <a:blip r:embed="rId2"/>
              </a:buBlip>
            </a:pPr>
            <a:endParaRPr lang="sr-Latn-CS" sz="2000" b="1" i="1" dirty="0">
              <a:solidFill>
                <a:srgbClr val="333399"/>
              </a:solidFill>
            </a:endParaRPr>
          </a:p>
          <a:p>
            <a:pPr>
              <a:lnSpc>
                <a:spcPct val="80000"/>
              </a:lnSpc>
              <a:buFont typeface="Arial" charset="0"/>
              <a:buBlip>
                <a:blip r:embed="rId2"/>
              </a:buBlip>
            </a:pPr>
            <a:r>
              <a:rPr lang="sr-Cyrl-CS" sz="2000" b="1" i="1" dirty="0">
                <a:solidFill>
                  <a:srgbClr val="800080"/>
                </a:solidFill>
              </a:rPr>
              <a:t>10. </a:t>
            </a:r>
            <a:r>
              <a:rPr lang="sr-Cyrl-CS" b="1" dirty="0">
                <a:solidFill>
                  <a:srgbClr val="800080"/>
                </a:solidFill>
              </a:rPr>
              <a:t>ПОСМАТРАње СЛИКе </a:t>
            </a:r>
            <a:r>
              <a:rPr lang="sr-Cyrl-CS" sz="2000" b="1" dirty="0">
                <a:solidFill>
                  <a:srgbClr val="800080"/>
                </a:solidFill>
              </a:rPr>
              <a:t>ТКИВА</a:t>
            </a:r>
            <a:endParaRPr lang="sr-Cyrl-CS" sz="2000" b="1" dirty="0">
              <a:solidFill>
                <a:srgbClr val="9100DA"/>
              </a:solidFill>
            </a:endParaRPr>
          </a:p>
          <a:p>
            <a:pPr lvl="1">
              <a:lnSpc>
                <a:spcPct val="80000"/>
              </a:lnSpc>
              <a:buClr>
                <a:srgbClr val="0033CC"/>
              </a:buClr>
              <a:buFont typeface="Wingdings" pitchFamily="2" charset="2"/>
              <a:buChar char="Ø"/>
            </a:pPr>
            <a:r>
              <a:rPr lang="sr-Cyrl-CS" sz="1800" cap="none" dirty="0"/>
              <a:t>На</a:t>
            </a:r>
            <a:r>
              <a:rPr lang="sr-Latn-CS" sz="1800" cap="none" dirty="0"/>
              <a:t> </a:t>
            </a:r>
            <a:r>
              <a:rPr lang="sr-Cyrl-CS" sz="1800" cap="none" dirty="0"/>
              <a:t>флуоресцентном </a:t>
            </a:r>
            <a:r>
              <a:rPr lang="sr-Cyrl-CS" sz="1800" b="1" cap="none" dirty="0"/>
              <a:t>екрану</a:t>
            </a:r>
          </a:p>
          <a:p>
            <a:pPr lvl="1">
              <a:lnSpc>
                <a:spcPct val="80000"/>
              </a:lnSpc>
              <a:buClr>
                <a:srgbClr val="0033CC"/>
              </a:buClr>
              <a:buFont typeface="Wingdings" pitchFamily="2" charset="2"/>
              <a:buChar char="Ø"/>
            </a:pPr>
            <a:r>
              <a:rPr lang="sr-Cyrl-CS" sz="1800" cap="none" dirty="0"/>
              <a:t>Трајање пресека је ограничено</a:t>
            </a:r>
          </a:p>
          <a:p>
            <a:pPr>
              <a:lnSpc>
                <a:spcPct val="80000"/>
              </a:lnSpc>
              <a:buFont typeface="Arial" charset="0"/>
              <a:buBlip>
                <a:blip r:embed="rId2"/>
              </a:buBlip>
            </a:pPr>
            <a:endParaRPr lang="sr-Cyrl-CS" sz="2000" dirty="0">
              <a:solidFill>
                <a:srgbClr val="333399"/>
              </a:solidFill>
            </a:endParaRPr>
          </a:p>
          <a:p>
            <a:pPr>
              <a:lnSpc>
                <a:spcPct val="80000"/>
              </a:lnSpc>
              <a:buFont typeface="Arial" charset="0"/>
              <a:buBlip>
                <a:blip r:embed="rId2"/>
              </a:buBlip>
            </a:pPr>
            <a:r>
              <a:rPr lang="sr-Latn-CS" sz="2000" b="1" dirty="0">
                <a:solidFill>
                  <a:srgbClr val="0079CC"/>
                </a:solidFill>
              </a:rPr>
              <a:t> </a:t>
            </a:r>
            <a:r>
              <a:rPr lang="sr-Cyrl-CS" sz="2000" b="1" dirty="0">
                <a:solidFill>
                  <a:srgbClr val="800080"/>
                </a:solidFill>
              </a:rPr>
              <a:t>11. ФОТОГРАФИСАЊЕ СЛИКЕ</a:t>
            </a:r>
            <a:r>
              <a:rPr lang="sr-Cyrl-CS" sz="2000" dirty="0">
                <a:solidFill>
                  <a:srgbClr val="800080"/>
                </a:solidFill>
              </a:rPr>
              <a:t> </a:t>
            </a:r>
          </a:p>
          <a:p>
            <a:pPr lvl="1">
              <a:lnSpc>
                <a:spcPct val="80000"/>
              </a:lnSpc>
              <a:buClr>
                <a:srgbClr val="0000CC"/>
              </a:buClr>
              <a:buFont typeface="Wingdings" pitchFamily="2" charset="2"/>
              <a:buChar char="Ø"/>
            </a:pPr>
            <a:r>
              <a:rPr lang="sr-Cyrl-CS" sz="1800" cap="none" dirty="0"/>
              <a:t>Снимање специјалном </a:t>
            </a:r>
            <a:r>
              <a:rPr lang="sr-Cyrl-CS" sz="1800" cap="none" dirty="0">
                <a:solidFill>
                  <a:srgbClr val="BC008B"/>
                </a:solidFill>
              </a:rPr>
              <a:t>камером</a:t>
            </a:r>
            <a:r>
              <a:rPr lang="sr-Cyrl-CS" sz="1800" dirty="0">
                <a:solidFill>
                  <a:srgbClr val="333399"/>
                </a:solidFill>
              </a:rPr>
              <a:t> 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endParaRPr lang="sr-Latn-CS" sz="2000" dirty="0">
              <a:solidFill>
                <a:srgbClr val="333399"/>
              </a:solidFill>
            </a:endParaRPr>
          </a:p>
          <a:p>
            <a:pPr>
              <a:lnSpc>
                <a:spcPct val="80000"/>
              </a:lnSpc>
            </a:pPr>
            <a:endParaRPr lang="en-US" sz="2000" dirty="0"/>
          </a:p>
        </p:txBody>
      </p:sp>
      <p:sp>
        <p:nvSpPr>
          <p:cNvPr id="69635" name="Text Box 3"/>
          <p:cNvSpPr txBox="1">
            <a:spLocks noChangeArrowheads="1"/>
          </p:cNvSpPr>
          <p:nvPr/>
        </p:nvSpPr>
        <p:spPr bwMode="auto">
          <a:xfrm>
            <a:off x="487363" y="5246104"/>
            <a:ext cx="8353425" cy="1338828"/>
          </a:xfrm>
          <a:prstGeom prst="rect">
            <a:avLst/>
          </a:prstGeom>
          <a:solidFill>
            <a:srgbClr val="F6EADA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sr-Cyrl-CS" sz="1800" b="1" dirty="0">
                <a:solidFill>
                  <a:srgbClr val="0000CC"/>
                </a:solidFill>
              </a:rPr>
              <a:t>Црно</a:t>
            </a:r>
            <a:r>
              <a:rPr lang="sr-Latn-CS" sz="1800" b="1" dirty="0">
                <a:solidFill>
                  <a:srgbClr val="333399"/>
                </a:solidFill>
              </a:rPr>
              <a:t>-</a:t>
            </a:r>
            <a:r>
              <a:rPr lang="sr-Cyrl-CS" sz="1800" b="1" dirty="0">
                <a:solidFill>
                  <a:srgbClr val="0000CC"/>
                </a:solidFill>
              </a:rPr>
              <a:t>бели</a:t>
            </a:r>
            <a:r>
              <a:rPr lang="sr-Latn-CS" sz="1800" b="1" dirty="0">
                <a:solidFill>
                  <a:srgbClr val="333399"/>
                </a:solidFill>
              </a:rPr>
              <a:t> </a:t>
            </a:r>
            <a:r>
              <a:rPr lang="sr-Cyrl-CS" sz="1800" b="1" dirty="0">
                <a:solidFill>
                  <a:srgbClr val="333399"/>
                </a:solidFill>
              </a:rPr>
              <a:t>фотографски снимак увеличаног ћелијског лика</a:t>
            </a:r>
            <a:r>
              <a:rPr lang="sr-Cyrl-CS" sz="1800" b="1" i="1" dirty="0">
                <a:solidFill>
                  <a:srgbClr val="333399"/>
                </a:solidFill>
              </a:rPr>
              <a:t> –</a:t>
            </a:r>
            <a:r>
              <a:rPr lang="sr-Latn-CS" sz="1800" b="1" dirty="0">
                <a:solidFill>
                  <a:srgbClr val="0079CC"/>
                </a:solidFill>
              </a:rPr>
              <a:t> </a:t>
            </a:r>
            <a:endParaRPr lang="x-none" sz="1800" b="1" dirty="0">
              <a:solidFill>
                <a:srgbClr val="0079CC"/>
              </a:solidFill>
            </a:endParaRPr>
          </a:p>
          <a:p>
            <a:pPr algn="ctr">
              <a:spcBef>
                <a:spcPct val="50000"/>
              </a:spcBef>
            </a:pPr>
            <a:r>
              <a:rPr lang="sr-Latn-CS" sz="2400" b="1" dirty="0">
                <a:solidFill>
                  <a:srgbClr val="800080"/>
                </a:solidFill>
              </a:rPr>
              <a:t>E</a:t>
            </a:r>
            <a:r>
              <a:rPr lang="sr-Cyrl-CS" sz="2400" b="1" dirty="0">
                <a:solidFill>
                  <a:srgbClr val="800080"/>
                </a:solidFill>
              </a:rPr>
              <a:t>ЛЕКТРОНСКА МИКРОГРАФИЈ</a:t>
            </a:r>
            <a:r>
              <a:rPr lang="en-US" sz="2400" b="1" dirty="0">
                <a:solidFill>
                  <a:srgbClr val="800080"/>
                </a:solidFill>
              </a:rPr>
              <a:t>А </a:t>
            </a:r>
            <a:endParaRPr lang="sr-Cyrl-CS" sz="2400" b="1" dirty="0">
              <a:solidFill>
                <a:srgbClr val="800080"/>
              </a:solidFill>
            </a:endParaRPr>
          </a:p>
          <a:p>
            <a:pPr algn="ctr">
              <a:spcBef>
                <a:spcPct val="50000"/>
              </a:spcBef>
            </a:pPr>
            <a:r>
              <a:rPr lang="sr-Cyrl-CS" sz="1800" b="1" dirty="0">
                <a:solidFill>
                  <a:srgbClr val="0079CC"/>
                </a:solidFill>
              </a:rPr>
              <a:t>(трајни препарат електронске микроскопије)</a:t>
            </a:r>
            <a:endParaRPr lang="en-US" sz="1800" b="1" dirty="0">
              <a:solidFill>
                <a:srgbClr val="0079CC"/>
              </a:solidFill>
            </a:endParaRPr>
          </a:p>
        </p:txBody>
      </p:sp>
      <p:pic>
        <p:nvPicPr>
          <p:cNvPr id="4" name="Picture 3" descr="cilija.jpg">
            <a:extLst>
              <a:ext uri="{FF2B5EF4-FFF2-40B4-BE49-F238E27FC236}">
                <a16:creationId xmlns="" xmlns:a16="http://schemas.microsoft.com/office/drawing/2014/main" id="{EEB85647-2DF9-46C5-ADBE-0932DF8F84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2924944"/>
            <a:ext cx="2277466" cy="2144742"/>
          </a:xfrm>
          <a:prstGeom prst="rect">
            <a:avLst/>
          </a:prstGeom>
          <a:noFill/>
          <a:ln w="9525">
            <a:solidFill>
              <a:srgbClr val="77933C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diamond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/>
          </p:cNvSpPr>
          <p:nvPr>
            <p:ph type="title"/>
          </p:nvPr>
        </p:nvSpPr>
        <p:spPr>
          <a:xfrm>
            <a:off x="685331" y="160337"/>
            <a:ext cx="7773338" cy="1596177"/>
          </a:xfrm>
        </p:spPr>
        <p:txBody>
          <a:bodyPr>
            <a:normAutofit/>
          </a:bodyPr>
          <a:lstStyle/>
          <a:p>
            <a:r>
              <a:rPr lang="en-US" sz="3200" b="1" u="sng" dirty="0">
                <a:solidFill>
                  <a:srgbClr val="BC008B"/>
                </a:solidFill>
              </a:rPr>
              <a:t>ЕТАПЕ</a:t>
            </a:r>
            <a:r>
              <a:rPr lang="sr-Latn-CS" sz="3200" b="1" u="sng" dirty="0">
                <a:solidFill>
                  <a:srgbClr val="BC008B"/>
                </a:solidFill>
              </a:rPr>
              <a:t> </a:t>
            </a:r>
            <a:r>
              <a:rPr lang="en-US" sz="3200" b="1" u="sng" dirty="0">
                <a:solidFill>
                  <a:srgbClr val="BC008B"/>
                </a:solidFill>
              </a:rPr>
              <a:t>У</a:t>
            </a:r>
            <a:r>
              <a:rPr lang="sr-Latn-CS" sz="3200" b="1" u="sng" dirty="0">
                <a:solidFill>
                  <a:srgbClr val="BC008B"/>
                </a:solidFill>
              </a:rPr>
              <a:t> </a:t>
            </a:r>
            <a:r>
              <a:rPr lang="en-US" sz="3200" b="1" u="sng" dirty="0">
                <a:solidFill>
                  <a:srgbClr val="BC008B"/>
                </a:solidFill>
              </a:rPr>
              <a:t>ПРИПРЕМИ</a:t>
            </a:r>
            <a:r>
              <a:rPr lang="sr-Latn-CS" sz="3200" b="1" u="sng" dirty="0">
                <a:solidFill>
                  <a:srgbClr val="BC008B"/>
                </a:solidFill>
              </a:rPr>
              <a:t> </a:t>
            </a:r>
            <a:r>
              <a:rPr lang="en-US" sz="3200" b="1" u="sng" dirty="0">
                <a:solidFill>
                  <a:srgbClr val="BC008B"/>
                </a:solidFill>
              </a:rPr>
              <a:t>ПРЕПАРАТА</a:t>
            </a:r>
            <a:r>
              <a:rPr lang="sr-Latn-CS" sz="3200" b="1" u="sng" dirty="0">
                <a:solidFill>
                  <a:srgbClr val="BC008B"/>
                </a:solidFill>
              </a:rPr>
              <a:t> </a:t>
            </a:r>
            <a:r>
              <a:rPr lang="en-US" sz="3200" b="1" u="sng" dirty="0">
                <a:solidFill>
                  <a:srgbClr val="BC008B"/>
                </a:solidFill>
              </a:rPr>
              <a:t>ЗА</a:t>
            </a:r>
            <a:r>
              <a:rPr lang="sr-Latn-CS" sz="3200" b="1" u="sng" dirty="0">
                <a:solidFill>
                  <a:srgbClr val="BC008B"/>
                </a:solidFill>
              </a:rPr>
              <a:t> </a:t>
            </a:r>
            <a:r>
              <a:rPr lang="en-US" sz="3200" b="1" u="sng" dirty="0">
                <a:solidFill>
                  <a:srgbClr val="BC008B"/>
                </a:solidFill>
              </a:rPr>
              <a:t>ЕЛЕКТРОНСКУ</a:t>
            </a:r>
            <a:r>
              <a:rPr lang="sr-Latn-CS" sz="3200" b="1" u="sng" dirty="0">
                <a:solidFill>
                  <a:srgbClr val="BC008B"/>
                </a:solidFill>
              </a:rPr>
              <a:t> </a:t>
            </a:r>
            <a:r>
              <a:rPr lang="en-US" sz="3200" b="1" u="sng" dirty="0">
                <a:solidFill>
                  <a:srgbClr val="BC008B"/>
                </a:solidFill>
              </a:rPr>
              <a:t>МИКРОСКОПИЈУ</a:t>
            </a:r>
            <a:r>
              <a:rPr lang="sr-Latn-CS" sz="3200" b="1" u="sng" dirty="0">
                <a:solidFill>
                  <a:srgbClr val="BC008B"/>
                </a:solidFill>
              </a:rPr>
              <a:t/>
            </a:r>
            <a:br>
              <a:rPr lang="sr-Latn-CS" sz="3200" b="1" u="sng" dirty="0">
                <a:solidFill>
                  <a:srgbClr val="BC008B"/>
                </a:solidFill>
              </a:rPr>
            </a:br>
            <a:endParaRPr lang="en-US" sz="3200" b="1" u="sng" dirty="0">
              <a:solidFill>
                <a:srgbClr val="BC008B"/>
              </a:solidFill>
            </a:endParaRPr>
          </a:p>
        </p:txBody>
      </p:sp>
      <p:sp>
        <p:nvSpPr>
          <p:cNvPr id="70659" name="Rectangle 3"/>
          <p:cNvSpPr>
            <a:spLocks noGrp="1"/>
          </p:cNvSpPr>
          <p:nvPr>
            <p:ph idx="1"/>
          </p:nvPr>
        </p:nvSpPr>
        <p:spPr>
          <a:xfrm>
            <a:off x="539750" y="1700213"/>
            <a:ext cx="8229600" cy="4997450"/>
          </a:xfrm>
        </p:spPr>
        <p:txBody>
          <a:bodyPr/>
          <a:lstStyle/>
          <a:p>
            <a:pPr marL="609600" indent="-609600">
              <a:lnSpc>
                <a:spcPct val="80000"/>
              </a:lnSpc>
              <a:spcBef>
                <a:spcPct val="65000"/>
              </a:spcBef>
              <a:buClr>
                <a:srgbClr val="FF0066"/>
              </a:buClr>
              <a:buFont typeface="Wingdings" pitchFamily="2" charset="2"/>
              <a:buChar char="Ø"/>
            </a:pPr>
            <a:r>
              <a:rPr lang="en-US" sz="2000" b="1" dirty="0" err="1">
                <a:solidFill>
                  <a:srgbClr val="9900FF"/>
                </a:solidFill>
              </a:rPr>
              <a:t>Изолација</a:t>
            </a:r>
            <a:r>
              <a:rPr lang="sr-Latn-CS" sz="2000" dirty="0"/>
              <a:t> </a:t>
            </a:r>
            <a:r>
              <a:rPr lang="en-US" sz="2000" dirty="0"/>
              <a:t>и</a:t>
            </a:r>
            <a:r>
              <a:rPr lang="sr-Latn-CS" sz="2000" dirty="0"/>
              <a:t> </a:t>
            </a:r>
            <a:r>
              <a:rPr lang="en-US" sz="2000" b="1" dirty="0" err="1">
                <a:solidFill>
                  <a:srgbClr val="9900FF"/>
                </a:solidFill>
              </a:rPr>
              <a:t>фиксација</a:t>
            </a:r>
            <a:r>
              <a:rPr lang="sr-Latn-CS" sz="2000" dirty="0"/>
              <a:t> </a:t>
            </a:r>
            <a:r>
              <a:rPr lang="en-US" sz="2000" dirty="0" err="1"/>
              <a:t>ткив</a:t>
            </a:r>
            <a:r>
              <a:rPr lang="sr-Cyrl-CS" sz="2000" dirty="0"/>
              <a:t>а</a:t>
            </a:r>
            <a:endParaRPr lang="sr-Latn-CS" sz="2000" dirty="0"/>
          </a:p>
          <a:p>
            <a:pPr marL="609600" indent="-609600">
              <a:lnSpc>
                <a:spcPct val="80000"/>
              </a:lnSpc>
              <a:spcBef>
                <a:spcPct val="65000"/>
              </a:spcBef>
              <a:buClr>
                <a:srgbClr val="FF0066"/>
              </a:buClr>
              <a:buFont typeface="Wingdings" pitchFamily="2" charset="2"/>
              <a:buChar char="Ø"/>
            </a:pPr>
            <a:r>
              <a:rPr lang="en-US" sz="2000" b="1" dirty="0" err="1">
                <a:solidFill>
                  <a:srgbClr val="9900FF"/>
                </a:solidFill>
              </a:rPr>
              <a:t>Дехидрација</a:t>
            </a:r>
            <a:r>
              <a:rPr lang="sr-Latn-CS" sz="2000" dirty="0"/>
              <a:t> </a:t>
            </a:r>
            <a:r>
              <a:rPr lang="en-US" sz="2000" dirty="0" err="1"/>
              <a:t>ткива</a:t>
            </a:r>
            <a:r>
              <a:rPr lang="sr-Latn-CS" sz="2000" dirty="0"/>
              <a:t> </a:t>
            </a:r>
            <a:r>
              <a:rPr lang="en-US" sz="2000" dirty="0" err="1"/>
              <a:t>серијом</a:t>
            </a:r>
            <a:r>
              <a:rPr lang="sr-Latn-CS" sz="2000" dirty="0"/>
              <a:t> </a:t>
            </a:r>
            <a:r>
              <a:rPr lang="en-US" sz="2000" dirty="0" err="1"/>
              <a:t>алкохола</a:t>
            </a:r>
            <a:r>
              <a:rPr lang="en-US" sz="2000" dirty="0"/>
              <a:t> и </a:t>
            </a:r>
            <a:r>
              <a:rPr lang="en-US" sz="2000" dirty="0" err="1"/>
              <a:t>просветљавање</a:t>
            </a:r>
            <a:r>
              <a:rPr lang="en-US" sz="2000" dirty="0"/>
              <a:t> </a:t>
            </a:r>
            <a:r>
              <a:rPr lang="en-US" sz="2000" dirty="0" err="1"/>
              <a:t>ксилолом</a:t>
            </a:r>
            <a:endParaRPr lang="sr-Latn-CS" sz="2000" dirty="0"/>
          </a:p>
          <a:p>
            <a:pPr marL="609600" indent="-609600">
              <a:lnSpc>
                <a:spcPct val="80000"/>
              </a:lnSpc>
              <a:spcBef>
                <a:spcPct val="65000"/>
              </a:spcBef>
              <a:buClr>
                <a:srgbClr val="FF0066"/>
              </a:buClr>
              <a:buFont typeface="Wingdings" pitchFamily="2" charset="2"/>
              <a:buChar char="Ø"/>
            </a:pPr>
            <a:r>
              <a:rPr lang="en-US" sz="2000" b="1" dirty="0" err="1">
                <a:solidFill>
                  <a:srgbClr val="9900FF"/>
                </a:solidFill>
              </a:rPr>
              <a:t>Прожимање</a:t>
            </a:r>
            <a:r>
              <a:rPr lang="sr-Latn-CS" sz="2000" dirty="0"/>
              <a:t> </a:t>
            </a:r>
            <a:r>
              <a:rPr lang="en-US" sz="2000" dirty="0" err="1"/>
              <a:t>ткива</a:t>
            </a:r>
            <a:r>
              <a:rPr lang="sr-Latn-CS" sz="2000" dirty="0"/>
              <a:t> </a:t>
            </a:r>
            <a:r>
              <a:rPr lang="en-US" sz="2000" dirty="0" err="1"/>
              <a:t>епоксидним</a:t>
            </a:r>
            <a:r>
              <a:rPr lang="sr-Latn-CS" sz="2000" dirty="0"/>
              <a:t> </a:t>
            </a:r>
            <a:r>
              <a:rPr lang="en-US" sz="2000" b="1" dirty="0" err="1">
                <a:solidFill>
                  <a:srgbClr val="9900FF"/>
                </a:solidFill>
              </a:rPr>
              <a:t>смолама</a:t>
            </a:r>
            <a:r>
              <a:rPr lang="x-none" sz="2000" b="1" dirty="0"/>
              <a:t> </a:t>
            </a:r>
            <a:r>
              <a:rPr lang="x-none" sz="2000" dirty="0"/>
              <a:t>и</a:t>
            </a:r>
            <a:r>
              <a:rPr lang="x-none" sz="2000" b="1" dirty="0"/>
              <a:t> </a:t>
            </a:r>
            <a:r>
              <a:rPr lang="x-none" sz="2000" b="1" dirty="0">
                <a:solidFill>
                  <a:srgbClr val="9900FF"/>
                </a:solidFill>
              </a:rPr>
              <a:t>калупљење</a:t>
            </a:r>
            <a:endParaRPr lang="sr-Latn-CS" sz="2000" b="1" dirty="0">
              <a:solidFill>
                <a:srgbClr val="9900FF"/>
              </a:solidFill>
            </a:endParaRPr>
          </a:p>
          <a:p>
            <a:pPr marL="609600" indent="-609600">
              <a:lnSpc>
                <a:spcPct val="80000"/>
              </a:lnSpc>
              <a:spcBef>
                <a:spcPct val="65000"/>
              </a:spcBef>
              <a:buClr>
                <a:srgbClr val="FF0066"/>
              </a:buClr>
              <a:buFont typeface="Wingdings" pitchFamily="2" charset="2"/>
              <a:buChar char="Ø"/>
            </a:pPr>
            <a:r>
              <a:rPr lang="en-US" sz="2000" b="1" dirty="0" err="1">
                <a:solidFill>
                  <a:srgbClr val="9900FF"/>
                </a:solidFill>
              </a:rPr>
              <a:t>Монтирање</a:t>
            </a:r>
            <a:r>
              <a:rPr lang="sr-Latn-CS" sz="2000" dirty="0"/>
              <a:t> </a:t>
            </a:r>
            <a:r>
              <a:rPr lang="en-US" sz="2000" dirty="0" err="1"/>
              <a:t>калупа</a:t>
            </a:r>
            <a:r>
              <a:rPr lang="sr-Latn-CS" sz="2000" dirty="0"/>
              <a:t> </a:t>
            </a:r>
            <a:r>
              <a:rPr lang="en-US" sz="2000" dirty="0" err="1"/>
              <a:t>са</a:t>
            </a:r>
            <a:r>
              <a:rPr lang="sr-Latn-CS" sz="2000" dirty="0"/>
              <a:t> </a:t>
            </a:r>
            <a:r>
              <a:rPr lang="en-US" sz="2000" dirty="0" err="1"/>
              <a:t>узорком</a:t>
            </a:r>
            <a:r>
              <a:rPr lang="sr-Latn-CS" sz="2000" dirty="0"/>
              <a:t> </a:t>
            </a:r>
            <a:r>
              <a:rPr lang="en-US" sz="2000" dirty="0" err="1"/>
              <a:t>ткива</a:t>
            </a:r>
            <a:r>
              <a:rPr lang="sr-Latn-CS" sz="2000" dirty="0"/>
              <a:t> </a:t>
            </a:r>
            <a:r>
              <a:rPr lang="en-US" sz="2000" dirty="0" err="1"/>
              <a:t>на</a:t>
            </a:r>
            <a:r>
              <a:rPr lang="sr-Latn-CS" sz="2000" dirty="0"/>
              <a:t> </a:t>
            </a:r>
            <a:r>
              <a:rPr lang="en-US" sz="2000" b="1" dirty="0" err="1"/>
              <a:t>ултрамикротом</a:t>
            </a:r>
            <a:endParaRPr lang="sr-Latn-CS" sz="2000" b="1" dirty="0"/>
          </a:p>
          <a:p>
            <a:pPr marL="609600" indent="-609600">
              <a:lnSpc>
                <a:spcPct val="80000"/>
              </a:lnSpc>
              <a:spcBef>
                <a:spcPct val="65000"/>
              </a:spcBef>
              <a:buClr>
                <a:srgbClr val="FF0066"/>
              </a:buClr>
              <a:buFont typeface="Wingdings" pitchFamily="2" charset="2"/>
              <a:buChar char="Ø"/>
            </a:pPr>
            <a:r>
              <a:rPr lang="en-US" sz="2000" b="1" dirty="0" err="1">
                <a:solidFill>
                  <a:srgbClr val="9900FF"/>
                </a:solidFill>
              </a:rPr>
              <a:t>Сечење</a:t>
            </a:r>
            <a:r>
              <a:rPr lang="sr-Latn-CS" sz="2000" dirty="0"/>
              <a:t> </a:t>
            </a:r>
            <a:r>
              <a:rPr lang="en-US" sz="2000" dirty="0" err="1"/>
              <a:t>танких</a:t>
            </a:r>
            <a:r>
              <a:rPr lang="sr-Latn-CS" sz="2000" dirty="0"/>
              <a:t> </a:t>
            </a:r>
            <a:r>
              <a:rPr lang="en-US" sz="2000" dirty="0" err="1"/>
              <a:t>ткивних</a:t>
            </a:r>
            <a:r>
              <a:rPr lang="sr-Latn-CS" sz="2000" dirty="0"/>
              <a:t> </a:t>
            </a:r>
            <a:r>
              <a:rPr lang="en-US" sz="2000" dirty="0" err="1"/>
              <a:t>пресека</a:t>
            </a:r>
            <a:endParaRPr lang="sr-Latn-CS" sz="2000" dirty="0"/>
          </a:p>
          <a:p>
            <a:pPr marL="609600" indent="-609600">
              <a:lnSpc>
                <a:spcPct val="80000"/>
              </a:lnSpc>
              <a:spcBef>
                <a:spcPct val="65000"/>
              </a:spcBef>
              <a:buClr>
                <a:srgbClr val="FF0066"/>
              </a:buClr>
              <a:buFont typeface="Wingdings" pitchFamily="2" charset="2"/>
              <a:buChar char="Ø"/>
            </a:pPr>
            <a:r>
              <a:rPr lang="en-US" sz="2000" b="1" dirty="0" err="1">
                <a:solidFill>
                  <a:srgbClr val="9900FF"/>
                </a:solidFill>
              </a:rPr>
              <a:t>Монтирање</a:t>
            </a:r>
            <a:r>
              <a:rPr lang="sr-Latn-CS" sz="2000" dirty="0"/>
              <a:t> </a:t>
            </a:r>
            <a:r>
              <a:rPr lang="en-US" sz="2000" dirty="0" err="1"/>
              <a:t>ткивних</a:t>
            </a:r>
            <a:r>
              <a:rPr lang="sr-Latn-CS" sz="2000" dirty="0"/>
              <a:t> </a:t>
            </a:r>
            <a:r>
              <a:rPr lang="en-US" sz="2000" dirty="0" err="1"/>
              <a:t>пресека</a:t>
            </a:r>
            <a:r>
              <a:rPr lang="sr-Latn-CS" sz="2000" dirty="0"/>
              <a:t> </a:t>
            </a:r>
            <a:r>
              <a:rPr lang="en-US" sz="2000" dirty="0" err="1"/>
              <a:t>на</a:t>
            </a:r>
            <a:r>
              <a:rPr lang="sr-Latn-CS" sz="2000" dirty="0"/>
              <a:t> </a:t>
            </a:r>
            <a:r>
              <a:rPr lang="en-US" sz="2000" dirty="0" err="1"/>
              <a:t>бакарне</a:t>
            </a:r>
            <a:r>
              <a:rPr lang="sr-Latn-CS" sz="2000" dirty="0"/>
              <a:t> </a:t>
            </a:r>
            <a:r>
              <a:rPr lang="en-US" sz="2000" dirty="0" err="1"/>
              <a:t>мрежице</a:t>
            </a:r>
            <a:endParaRPr lang="sr-Latn-CS" sz="2000" dirty="0"/>
          </a:p>
          <a:p>
            <a:pPr marL="609600" indent="-609600">
              <a:lnSpc>
                <a:spcPct val="80000"/>
              </a:lnSpc>
              <a:spcBef>
                <a:spcPct val="65000"/>
              </a:spcBef>
              <a:buClr>
                <a:srgbClr val="FF0066"/>
              </a:buClr>
              <a:buFont typeface="Wingdings" pitchFamily="2" charset="2"/>
              <a:buChar char="Ø"/>
            </a:pPr>
            <a:r>
              <a:rPr lang="en-US" sz="2000" b="1" dirty="0" err="1">
                <a:solidFill>
                  <a:srgbClr val="9900FF"/>
                </a:solidFill>
              </a:rPr>
              <a:t>Пеглање</a:t>
            </a:r>
            <a:r>
              <a:rPr lang="sr-Latn-CS" sz="2000" dirty="0"/>
              <a:t> </a:t>
            </a:r>
            <a:r>
              <a:rPr lang="en-US" sz="2000" dirty="0" err="1"/>
              <a:t>пресека</a:t>
            </a:r>
            <a:r>
              <a:rPr lang="sr-Latn-CS" sz="2000" dirty="0"/>
              <a:t> </a:t>
            </a:r>
            <a:r>
              <a:rPr lang="en-US" sz="2000" dirty="0" err="1"/>
              <a:t>парама</a:t>
            </a:r>
            <a:r>
              <a:rPr lang="sr-Latn-CS" sz="2000" dirty="0"/>
              <a:t> </a:t>
            </a:r>
            <a:r>
              <a:rPr lang="en-US" sz="2000" dirty="0" err="1"/>
              <a:t>хлороформа</a:t>
            </a:r>
            <a:endParaRPr lang="sr-Latn-CS" sz="2000" dirty="0"/>
          </a:p>
          <a:p>
            <a:pPr marL="609600" indent="-609600">
              <a:lnSpc>
                <a:spcPct val="80000"/>
              </a:lnSpc>
              <a:spcBef>
                <a:spcPct val="65000"/>
              </a:spcBef>
              <a:buClr>
                <a:srgbClr val="FF0066"/>
              </a:buClr>
              <a:buFont typeface="Wingdings" pitchFamily="2" charset="2"/>
              <a:buChar char="Ø"/>
            </a:pPr>
            <a:r>
              <a:rPr lang="en-US" sz="2000" b="1" dirty="0" err="1">
                <a:solidFill>
                  <a:srgbClr val="9900FF"/>
                </a:solidFill>
              </a:rPr>
              <a:t>Контрастирање</a:t>
            </a:r>
            <a:r>
              <a:rPr lang="sr-Latn-CS" sz="2000" dirty="0"/>
              <a:t> </a:t>
            </a:r>
            <a:r>
              <a:rPr lang="en-US" sz="2000" dirty="0" err="1"/>
              <a:t>препарата</a:t>
            </a:r>
            <a:endParaRPr lang="sr-Latn-CS" sz="2000" dirty="0"/>
          </a:p>
          <a:p>
            <a:pPr marL="609600" indent="-609600">
              <a:lnSpc>
                <a:spcPct val="80000"/>
              </a:lnSpc>
              <a:spcBef>
                <a:spcPct val="65000"/>
              </a:spcBef>
              <a:buClr>
                <a:srgbClr val="FF0066"/>
              </a:buClr>
              <a:buFont typeface="Wingdings" pitchFamily="2" charset="2"/>
              <a:buChar char="Ø"/>
            </a:pPr>
            <a:r>
              <a:rPr lang="en-US" sz="2000" b="1" dirty="0" err="1">
                <a:solidFill>
                  <a:srgbClr val="9900FF"/>
                </a:solidFill>
              </a:rPr>
              <a:t>Посматрање</a:t>
            </a:r>
            <a:r>
              <a:rPr lang="sr-Latn-CS" sz="2000" dirty="0"/>
              <a:t> </a:t>
            </a:r>
            <a:r>
              <a:rPr lang="en-US" sz="2000" dirty="0" err="1"/>
              <a:t>ћелијског</a:t>
            </a:r>
            <a:r>
              <a:rPr lang="sr-Latn-CS" sz="2000" dirty="0"/>
              <a:t> </a:t>
            </a:r>
            <a:r>
              <a:rPr lang="en-US" sz="2000" dirty="0" err="1"/>
              <a:t>лика</a:t>
            </a:r>
            <a:endParaRPr lang="sr-Latn-CS" sz="2000" dirty="0"/>
          </a:p>
          <a:p>
            <a:pPr marL="609600" indent="-609600">
              <a:lnSpc>
                <a:spcPct val="80000"/>
              </a:lnSpc>
              <a:spcBef>
                <a:spcPct val="65000"/>
              </a:spcBef>
              <a:buClr>
                <a:srgbClr val="FF0066"/>
              </a:buClr>
              <a:buFont typeface="Wingdings" pitchFamily="2" charset="2"/>
              <a:buChar char="Ø"/>
            </a:pPr>
            <a:r>
              <a:rPr lang="en-US" sz="2000" b="1" dirty="0" err="1">
                <a:solidFill>
                  <a:srgbClr val="9900FF"/>
                </a:solidFill>
              </a:rPr>
              <a:t>Фотографисање</a:t>
            </a:r>
            <a:r>
              <a:rPr lang="sr-Latn-CS" sz="2000" dirty="0"/>
              <a:t> </a:t>
            </a:r>
            <a:r>
              <a:rPr lang="en-US" sz="2000" dirty="0" err="1"/>
              <a:t>увећаног</a:t>
            </a:r>
            <a:r>
              <a:rPr lang="sr-Latn-CS" sz="2000" dirty="0"/>
              <a:t> </a:t>
            </a:r>
            <a:r>
              <a:rPr lang="en-US" sz="2000" dirty="0" err="1"/>
              <a:t>ћелијског</a:t>
            </a:r>
            <a:r>
              <a:rPr lang="sr-Latn-CS" sz="2000" dirty="0"/>
              <a:t> </a:t>
            </a:r>
            <a:r>
              <a:rPr lang="en-US" sz="2000" dirty="0" err="1"/>
              <a:t>лика</a:t>
            </a:r>
            <a:r>
              <a:rPr lang="sr-Latn-CS" sz="2000" dirty="0"/>
              <a:t>.</a:t>
            </a:r>
          </a:p>
          <a:p>
            <a:pPr marL="609600" indent="-609600">
              <a:lnSpc>
                <a:spcPct val="80000"/>
              </a:lnSpc>
              <a:spcBef>
                <a:spcPct val="65000"/>
              </a:spcBef>
              <a:buClr>
                <a:srgbClr val="FF0066"/>
              </a:buClr>
              <a:buFont typeface="Wingdings" pitchFamily="2" charset="2"/>
              <a:buChar char="Ø"/>
            </a:pPr>
            <a:endParaRPr lang="en-US" sz="20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 spd="med">
    <p:diamond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="" xmlns:a16="http://schemas.microsoft.com/office/drawing/2014/main" id="{E38AF8CA-8D20-46D0-83C5-56FB40CF4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331" y="618517"/>
            <a:ext cx="7773338" cy="1596177"/>
          </a:xfrm>
        </p:spPr>
        <p:txBody>
          <a:bodyPr>
            <a:normAutofit/>
          </a:bodyPr>
          <a:lstStyle/>
          <a:p>
            <a:r>
              <a:rPr lang="x-none" b="1"/>
              <a:t>Разлике у процедурама </a:t>
            </a:r>
            <a:endParaRPr lang="en-US" b="1"/>
          </a:p>
        </p:txBody>
      </p:sp>
      <p:graphicFrame>
        <p:nvGraphicFramePr>
          <p:cNvPr id="11" name="Content Placeholder 8">
            <a:extLst>
              <a:ext uri="{FF2B5EF4-FFF2-40B4-BE49-F238E27FC236}">
                <a16:creationId xmlns="" xmlns:a16="http://schemas.microsoft.com/office/drawing/2014/main" id="{30B82B23-6EAB-4F80-8C0C-77DED4802D6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534466115"/>
              </p:ext>
            </p:extLst>
          </p:nvPr>
        </p:nvGraphicFramePr>
        <p:xfrm>
          <a:off x="467544" y="2132856"/>
          <a:ext cx="8496944" cy="41066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7905300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0" y="0"/>
            <a:ext cx="9144000" cy="830997"/>
          </a:xfrm>
          <a:prstGeom prst="rect">
            <a:avLst/>
          </a:prstGeom>
          <a:solidFill>
            <a:srgbClr val="80008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x-none" sz="2400" b="1">
                <a:solidFill>
                  <a:schemeClr val="bg1"/>
                </a:solidFill>
              </a:rPr>
              <a:t>РУТИНСКА ПРИПРЕМА ПРЕПАРАТА ЗА ПОСМАТРАЊЕ </a:t>
            </a:r>
            <a:r>
              <a:rPr lang="x-none" sz="2400" b="1" dirty="0">
                <a:solidFill>
                  <a:schemeClr val="bg1"/>
                </a:solidFill>
              </a:rPr>
              <a:t> </a:t>
            </a:r>
            <a:r>
              <a:rPr lang="x-none" sz="2400" b="1">
                <a:solidFill>
                  <a:schemeClr val="bg1"/>
                </a:solidFill>
              </a:rPr>
              <a:t>ПОД СВЕТЛОСНИМ МИКРОСКОПОМ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59396" name="Text Box 4"/>
          <p:cNvSpPr txBox="1">
            <a:spLocks noChangeArrowheads="1"/>
          </p:cNvSpPr>
          <p:nvPr/>
        </p:nvSpPr>
        <p:spPr bwMode="auto">
          <a:xfrm>
            <a:off x="250825" y="1557338"/>
            <a:ext cx="7272338" cy="86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FontTx/>
              <a:buBlip>
                <a:blip r:embed="rId2"/>
              </a:buBlip>
            </a:pPr>
            <a:r>
              <a:rPr lang="sr-Cyrl-CS" sz="2800" b="1" dirty="0">
                <a:solidFill>
                  <a:srgbClr val="0000CC"/>
                </a:solidFill>
                <a:latin typeface="Calibri" pitchFamily="34" charset="0"/>
              </a:rPr>
              <a:t>  1.  </a:t>
            </a:r>
            <a:r>
              <a:rPr lang="en-US" sz="2800" b="1" dirty="0">
                <a:solidFill>
                  <a:srgbClr val="0000CC"/>
                </a:solidFill>
                <a:latin typeface="Calibri" pitchFamily="34" charset="0"/>
              </a:rPr>
              <a:t>ИЗОЛАЦИЈА И ФИКСАЦИЈА Т</a:t>
            </a:r>
            <a:r>
              <a:rPr lang="sr-Latn-CS" sz="2800" b="1" dirty="0">
                <a:solidFill>
                  <a:srgbClr val="0000CC"/>
                </a:solidFill>
                <a:latin typeface="Calibri" pitchFamily="34" charset="0"/>
              </a:rPr>
              <a:t>КИВ</a:t>
            </a:r>
            <a:r>
              <a:rPr lang="en-US" sz="2800" b="1" dirty="0">
                <a:solidFill>
                  <a:srgbClr val="0000CC"/>
                </a:solidFill>
                <a:latin typeface="Calibri" pitchFamily="34" charset="0"/>
              </a:rPr>
              <a:t>А</a:t>
            </a:r>
            <a:endParaRPr lang="sr-Latn-CS" sz="2800" b="1" dirty="0">
              <a:solidFill>
                <a:srgbClr val="0000CC"/>
              </a:solidFill>
              <a:latin typeface="Calibri" pitchFamily="34" charset="0"/>
            </a:endParaRPr>
          </a:p>
          <a:p>
            <a:endParaRPr lang="en-US" sz="2800" dirty="0">
              <a:solidFill>
                <a:srgbClr val="0000CC"/>
              </a:solidFill>
              <a:latin typeface="Calibri" pitchFamily="34" charset="0"/>
            </a:endParaRPr>
          </a:p>
        </p:txBody>
      </p:sp>
      <p:sp>
        <p:nvSpPr>
          <p:cNvPr id="59397" name="Text Box 5"/>
          <p:cNvSpPr txBox="1">
            <a:spLocks noChangeArrowheads="1"/>
          </p:cNvSpPr>
          <p:nvPr/>
        </p:nvSpPr>
        <p:spPr bwMode="auto">
          <a:xfrm>
            <a:off x="5343525" y="22320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 sz="1800">
              <a:latin typeface="Calibri" pitchFamily="34" charset="0"/>
            </a:endParaRPr>
          </a:p>
        </p:txBody>
      </p:sp>
      <p:sp>
        <p:nvSpPr>
          <p:cNvPr id="59398" name="Text Box 6"/>
          <p:cNvSpPr txBox="1">
            <a:spLocks noChangeArrowheads="1"/>
          </p:cNvSpPr>
          <p:nvPr/>
        </p:nvSpPr>
        <p:spPr bwMode="auto">
          <a:xfrm>
            <a:off x="323850" y="2276475"/>
            <a:ext cx="7488238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lvl="1">
              <a:spcBef>
                <a:spcPct val="20000"/>
              </a:spcBef>
              <a:buClr>
                <a:srgbClr val="CC0099"/>
              </a:buClr>
              <a:buFont typeface="Wingdings" pitchFamily="2" charset="2"/>
              <a:buChar char="Ø"/>
              <a:tabLst>
                <a:tab pos="7200900" algn="l"/>
              </a:tabLst>
            </a:pPr>
            <a:r>
              <a:rPr lang="sr-Cyrl-CS" sz="2400" dirty="0">
                <a:latin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</a:rPr>
              <a:t>Ткиво</a:t>
            </a:r>
            <a:r>
              <a:rPr lang="en-US" sz="2400" dirty="0">
                <a:latin typeface="Calibri" pitchFamily="34" charset="0"/>
              </a:rPr>
              <a:t> -</a:t>
            </a:r>
            <a:r>
              <a:rPr lang="sr-Latn-CS" sz="2400" dirty="0">
                <a:latin typeface="Calibri" pitchFamily="34" charset="0"/>
              </a:rPr>
              <a:t> веома брзо одстран</a:t>
            </a:r>
            <a:r>
              <a:rPr lang="en-US" sz="2400" dirty="0" err="1">
                <a:latin typeface="Calibri" pitchFamily="34" charset="0"/>
              </a:rPr>
              <a:t>ити</a:t>
            </a:r>
            <a:r>
              <a:rPr lang="sr-Latn-CS" sz="2400" dirty="0">
                <a:latin typeface="Calibri" pitchFamily="34" charset="0"/>
              </a:rPr>
              <a:t> из </a:t>
            </a:r>
            <a:r>
              <a:rPr lang="sr-Cyrl-CS" sz="2400" dirty="0">
                <a:latin typeface="Calibri" pitchFamily="34" charset="0"/>
              </a:rPr>
              <a:t>организма</a:t>
            </a:r>
          </a:p>
          <a:p>
            <a:pPr lvl="1">
              <a:spcBef>
                <a:spcPct val="20000"/>
              </a:spcBef>
              <a:buClr>
                <a:srgbClr val="CC0099"/>
              </a:buClr>
              <a:buFont typeface="Wingdings" pitchFamily="2" charset="2"/>
              <a:buChar char="Ø"/>
              <a:tabLst>
                <a:tab pos="7200900" algn="l"/>
              </a:tabLst>
            </a:pPr>
            <a:endParaRPr lang="en-US" sz="2400" dirty="0">
              <a:latin typeface="Calibri" pitchFamily="34" charset="0"/>
            </a:endParaRPr>
          </a:p>
        </p:txBody>
      </p:sp>
      <p:sp>
        <p:nvSpPr>
          <p:cNvPr id="59402" name="Text Box 10"/>
          <p:cNvSpPr txBox="1">
            <a:spLocks noChangeArrowheads="1"/>
          </p:cNvSpPr>
          <p:nvPr/>
        </p:nvSpPr>
        <p:spPr bwMode="auto">
          <a:xfrm>
            <a:off x="6208713" y="25209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 sz="1800">
              <a:latin typeface="Calibri" pitchFamily="34" charset="0"/>
            </a:endParaRPr>
          </a:p>
        </p:txBody>
      </p:sp>
      <p:pic>
        <p:nvPicPr>
          <p:cNvPr id="59405" name="Picture 13" descr="grossi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4075" y="2997200"/>
            <a:ext cx="4464050" cy="36195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amond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lower-illustrations-vector-background-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69368" y="980728"/>
            <a:ext cx="5715000" cy="4267200"/>
          </a:xfrm>
          <a:prstGeom prst="rect">
            <a:avLst/>
          </a:prstGeom>
        </p:spPr>
      </p:pic>
      <p:pic>
        <p:nvPicPr>
          <p:cNvPr id="5" name="Picture 4" descr="can-stock-photo_csp7469981.jpg"/>
          <p:cNvPicPr>
            <a:picLocks noChangeAspect="1"/>
          </p:cNvPicPr>
          <p:nvPr/>
        </p:nvPicPr>
        <p:blipFill>
          <a:blip r:embed="rId3" cstate="print"/>
          <a:srcRect b="6720"/>
          <a:stretch>
            <a:fillRect/>
          </a:stretch>
        </p:blipFill>
        <p:spPr>
          <a:xfrm>
            <a:off x="5664085" y="188640"/>
            <a:ext cx="3479915" cy="2376264"/>
          </a:xfrm>
          <a:prstGeom prst="rect">
            <a:avLst/>
          </a:prstGeom>
        </p:spPr>
      </p:pic>
      <p:pic>
        <p:nvPicPr>
          <p:cNvPr id="6" name="Picture 5" descr="img-thing.jpg"/>
          <p:cNvPicPr>
            <a:picLocks noChangeAspect="1"/>
          </p:cNvPicPr>
          <p:nvPr/>
        </p:nvPicPr>
        <p:blipFill>
          <a:blip r:embed="rId4" cstate="print"/>
          <a:srcRect t="2667" b="3982"/>
          <a:stretch>
            <a:fillRect/>
          </a:stretch>
        </p:blipFill>
        <p:spPr>
          <a:xfrm>
            <a:off x="0" y="4068840"/>
            <a:ext cx="2987824" cy="278916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6" name="Picture 6" descr="Histology Cassett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857232"/>
            <a:ext cx="2808287" cy="2408237"/>
          </a:xfrm>
          <a:prstGeom prst="rect">
            <a:avLst/>
          </a:prstGeom>
          <a:noFill/>
        </p:spPr>
      </p:pic>
      <p:sp>
        <p:nvSpPr>
          <p:cNvPr id="3" name="Text Placeholder 2"/>
          <p:cNvSpPr txBox="1">
            <a:spLocks noGrp="1" noChangeArrowheads="1"/>
          </p:cNvSpPr>
          <p:nvPr>
            <p:ph idx="1"/>
          </p:nvPr>
        </p:nvSpPr>
        <p:spPr>
          <a:xfrm>
            <a:off x="539750" y="333375"/>
            <a:ext cx="6840538" cy="1368425"/>
          </a:xfrm>
          <a:noFill/>
          <a:ln/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 typeface="Arial" charset="0"/>
              <a:buBlip>
                <a:blip r:embed="rId3"/>
              </a:buBlip>
            </a:pPr>
            <a:r>
              <a:rPr lang="sr-Latn-CS" sz="2800" b="1" dirty="0">
                <a:solidFill>
                  <a:srgbClr val="9900FF"/>
                </a:solidFill>
              </a:rPr>
              <a:t> ФИКСАЦИЈА</a:t>
            </a:r>
            <a:r>
              <a:rPr lang="sr-Cyrl-CS" sz="2800" dirty="0"/>
              <a:t> - “</a:t>
            </a:r>
            <a:r>
              <a:rPr lang="sr-Latn-CS" sz="2800" dirty="0"/>
              <a:t>брзо</a:t>
            </a:r>
            <a:r>
              <a:rPr lang="sr-Cyrl-CS" sz="2800" dirty="0"/>
              <a:t> </a:t>
            </a:r>
            <a:r>
              <a:rPr lang="sr-Latn-CS" sz="2800" dirty="0"/>
              <a:t>убијање</a:t>
            </a:r>
            <a:r>
              <a:rPr lang="sr-Cyrl-CS" sz="2800" dirty="0"/>
              <a:t>” </a:t>
            </a:r>
            <a:r>
              <a:rPr lang="sr-Latn-CS" sz="2800" dirty="0"/>
              <a:t>ћелија</a:t>
            </a:r>
            <a:r>
              <a:rPr lang="sr-Cyrl-CS" sz="2800" dirty="0"/>
              <a:t> (</a:t>
            </a:r>
            <a:r>
              <a:rPr lang="sr-Cyrl-CS" sz="2800" cap="none" dirty="0"/>
              <a:t>ради очувања структуре</a:t>
            </a:r>
            <a:r>
              <a:rPr lang="sr-Cyrl-CS" sz="2800" dirty="0"/>
              <a:t>)</a:t>
            </a:r>
          </a:p>
        </p:txBody>
      </p:sp>
      <p:sp>
        <p:nvSpPr>
          <p:cNvPr id="71688" name="Text Box 8"/>
          <p:cNvSpPr txBox="1">
            <a:spLocks noChangeArrowheads="1"/>
          </p:cNvSpPr>
          <p:nvPr/>
        </p:nvSpPr>
        <p:spPr bwMode="auto">
          <a:xfrm>
            <a:off x="714348" y="3929066"/>
            <a:ext cx="628654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92100" indent="-2921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Ø"/>
            </a:pPr>
            <a:r>
              <a:rPr lang="x-none" b="1" dirty="0">
                <a:latin typeface="Calibri" pitchFamily="34" charset="0"/>
              </a:rPr>
              <a:t>И</a:t>
            </a:r>
            <a:r>
              <a:rPr lang="sr-Latn-CS" b="1" dirty="0">
                <a:latin typeface="Calibri" pitchFamily="34" charset="0"/>
              </a:rPr>
              <a:t>спаравањ</a:t>
            </a:r>
            <a:r>
              <a:rPr lang="sr-Cyrl-CS" b="1" dirty="0">
                <a:latin typeface="Calibri" pitchFamily="34" charset="0"/>
              </a:rPr>
              <a:t>е</a:t>
            </a:r>
            <a:r>
              <a:rPr lang="x-none" b="1" dirty="0">
                <a:latin typeface="Calibri" pitchFamily="34" charset="0"/>
              </a:rPr>
              <a:t>,</a:t>
            </a:r>
            <a:r>
              <a:rPr lang="sr-Cyrl-CS" b="1" dirty="0">
                <a:latin typeface="Calibri" pitchFamily="34" charset="0"/>
              </a:rPr>
              <a:t> </a:t>
            </a:r>
            <a:r>
              <a:rPr lang="sr-Latn-CS" b="1" dirty="0">
                <a:latin typeface="Calibri" pitchFamily="34" charset="0"/>
              </a:rPr>
              <a:t>осмотско бубрењ</a:t>
            </a:r>
            <a:r>
              <a:rPr lang="sr-Cyrl-CS" b="1" dirty="0">
                <a:latin typeface="Calibri" pitchFamily="34" charset="0"/>
              </a:rPr>
              <a:t>е,</a:t>
            </a:r>
            <a:r>
              <a:rPr lang="x-none" b="1" dirty="0">
                <a:latin typeface="Calibri" pitchFamily="34" charset="0"/>
              </a:rPr>
              <a:t> </a:t>
            </a:r>
            <a:r>
              <a:rPr lang="sr-Latn-CS" b="1" dirty="0">
                <a:latin typeface="Calibri" pitchFamily="34" charset="0"/>
              </a:rPr>
              <a:t>пуцањ</a:t>
            </a:r>
            <a:r>
              <a:rPr lang="sr-Cyrl-CS" b="1" dirty="0">
                <a:latin typeface="Calibri" pitchFamily="34" charset="0"/>
              </a:rPr>
              <a:t>е </a:t>
            </a:r>
            <a:r>
              <a:rPr lang="sr-Latn-CS" b="1" dirty="0">
                <a:latin typeface="Calibri" pitchFamily="34" charset="0"/>
              </a:rPr>
              <a:t>мембране, бактеријск</a:t>
            </a:r>
            <a:r>
              <a:rPr lang="sr-Cyrl-CS" b="1" dirty="0">
                <a:latin typeface="Calibri" pitchFamily="34" charset="0"/>
              </a:rPr>
              <a:t>е</a:t>
            </a:r>
            <a:r>
              <a:rPr lang="sr-Latn-CS" b="1" dirty="0">
                <a:latin typeface="Calibri" pitchFamily="34" charset="0"/>
              </a:rPr>
              <a:t> и гљивичн</a:t>
            </a:r>
            <a:r>
              <a:rPr lang="sr-Cyrl-CS" b="1" dirty="0">
                <a:latin typeface="Calibri" pitchFamily="34" charset="0"/>
              </a:rPr>
              <a:t>е</a:t>
            </a:r>
            <a:r>
              <a:rPr lang="sr-Latn-CS" b="1" dirty="0">
                <a:latin typeface="Calibri" pitchFamily="34" charset="0"/>
              </a:rPr>
              <a:t> инфекциј</a:t>
            </a:r>
            <a:r>
              <a:rPr lang="sr-Cyrl-CS" b="1" dirty="0">
                <a:latin typeface="Calibri" pitchFamily="34" charset="0"/>
              </a:rPr>
              <a:t>е</a:t>
            </a:r>
            <a:r>
              <a:rPr lang="x-none" b="1" dirty="0">
                <a:latin typeface="Calibri" pitchFamily="34" charset="0"/>
              </a:rPr>
              <a:t>, </a:t>
            </a:r>
            <a:r>
              <a:rPr lang="sr-Latn-CS" b="1" dirty="0">
                <a:latin typeface="Calibri" pitchFamily="34" charset="0"/>
              </a:rPr>
              <a:t>аутолиз</a:t>
            </a:r>
            <a:r>
              <a:rPr lang="sr-Cyrl-CS" b="1" dirty="0">
                <a:latin typeface="Calibri" pitchFamily="34" charset="0"/>
              </a:rPr>
              <a:t>а</a:t>
            </a:r>
            <a:r>
              <a:rPr lang="sr-Latn-CS" b="1" dirty="0">
                <a:latin typeface="Calibri" pitchFamily="34" charset="0"/>
              </a:rPr>
              <a:t>...</a:t>
            </a:r>
            <a:endParaRPr lang="en-US" b="1" dirty="0">
              <a:latin typeface="Calibri" pitchFamily="34" charset="0"/>
            </a:endParaRPr>
          </a:p>
        </p:txBody>
      </p:sp>
      <p:sp>
        <p:nvSpPr>
          <p:cNvPr id="71689" name="Text Box 9"/>
          <p:cNvSpPr txBox="1">
            <a:spLocks noChangeArrowheads="1"/>
          </p:cNvSpPr>
          <p:nvPr/>
        </p:nvSpPr>
        <p:spPr bwMode="auto">
          <a:xfrm>
            <a:off x="1042988" y="4941888"/>
            <a:ext cx="72009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739775" lvl="1" indent="-282575">
              <a:buClr>
                <a:schemeClr val="hlink"/>
              </a:buClr>
              <a:buFont typeface="Wingdings" pitchFamily="2" charset="2"/>
              <a:buChar char="Ø"/>
            </a:pPr>
            <a:r>
              <a:rPr lang="sr-Cyrl-CS" sz="1800" b="1" i="1" dirty="0">
                <a:solidFill>
                  <a:srgbClr val="660033"/>
                </a:solidFill>
                <a:latin typeface="Calibri" pitchFamily="34" charset="0"/>
              </a:rPr>
              <a:t>а</a:t>
            </a:r>
            <a:r>
              <a:rPr lang="sr-Latn-CS" sz="1800" b="1" i="1" dirty="0">
                <a:solidFill>
                  <a:srgbClr val="660033"/>
                </a:solidFill>
                <a:latin typeface="Calibri" pitchFamily="34" charset="0"/>
              </a:rPr>
              <a:t>утолиза</a:t>
            </a:r>
            <a:r>
              <a:rPr lang="sr-Cyrl-CS" sz="1800" b="1" i="1" dirty="0">
                <a:latin typeface="Calibri" pitchFamily="34" charset="0"/>
              </a:rPr>
              <a:t> – </a:t>
            </a:r>
            <a:r>
              <a:rPr lang="sr-Cyrl-CS" sz="1800" b="1" dirty="0">
                <a:latin typeface="Calibri" pitchFamily="34" charset="0"/>
              </a:rPr>
              <a:t>разлагање </a:t>
            </a:r>
            <a:r>
              <a:rPr lang="sr-Latn-CS" sz="1800" b="1" dirty="0">
                <a:latin typeface="Calibri" pitchFamily="34" charset="0"/>
              </a:rPr>
              <a:t>ћелије</a:t>
            </a:r>
            <a:r>
              <a:rPr lang="sr-Cyrl-CS" sz="1800" b="1" dirty="0">
                <a:latin typeface="Calibri" pitchFamily="34" charset="0"/>
              </a:rPr>
              <a:t> </a:t>
            </a:r>
            <a:r>
              <a:rPr lang="sr-Latn-CS" sz="1800" b="1" dirty="0">
                <a:solidFill>
                  <a:srgbClr val="660066"/>
                </a:solidFill>
                <a:latin typeface="Calibri" pitchFamily="34" charset="0"/>
              </a:rPr>
              <a:t>катепсин</a:t>
            </a:r>
            <a:r>
              <a:rPr lang="sr-Cyrl-CS" sz="1800" b="1" dirty="0">
                <a:solidFill>
                  <a:srgbClr val="660066"/>
                </a:solidFill>
                <a:latin typeface="Calibri" pitchFamily="34" charset="0"/>
              </a:rPr>
              <a:t>има</a:t>
            </a:r>
            <a:r>
              <a:rPr lang="sr-Cyrl-CS" sz="1800" b="1" dirty="0">
                <a:latin typeface="Calibri" pitchFamily="34" charset="0"/>
              </a:rPr>
              <a:t> (</a:t>
            </a:r>
            <a:r>
              <a:rPr lang="x-none" b="1" dirty="0">
                <a:latin typeface="Calibri" pitchFamily="34" charset="0"/>
              </a:rPr>
              <a:t>лизозомални </a:t>
            </a:r>
            <a:r>
              <a:rPr lang="sr-Cyrl-CS" sz="1800" b="1" dirty="0">
                <a:latin typeface="Calibri" pitchFamily="34" charset="0"/>
              </a:rPr>
              <a:t>ензими </a:t>
            </a:r>
            <a:r>
              <a:rPr lang="sr-Latn-CS" sz="1800" b="1" dirty="0">
                <a:latin typeface="Calibri" pitchFamily="34" charset="0"/>
              </a:rPr>
              <a:t>који</a:t>
            </a:r>
            <a:r>
              <a:rPr lang="sr-Cyrl-CS" sz="1800" b="1" dirty="0">
                <a:latin typeface="Calibri" pitchFamily="34" charset="0"/>
              </a:rPr>
              <a:t> </a:t>
            </a:r>
            <a:r>
              <a:rPr lang="sr-Latn-CS" sz="1800" b="1" dirty="0">
                <a:latin typeface="Calibri" pitchFamily="34" charset="0"/>
              </a:rPr>
              <a:t>разлажу</a:t>
            </a:r>
            <a:r>
              <a:rPr lang="sr-Cyrl-CS" sz="1800" b="1" dirty="0">
                <a:latin typeface="Calibri" pitchFamily="34" charset="0"/>
              </a:rPr>
              <a:t> </a:t>
            </a:r>
            <a:r>
              <a:rPr lang="sr-Latn-CS" sz="1800" b="1" dirty="0">
                <a:latin typeface="Calibri" pitchFamily="34" charset="0"/>
              </a:rPr>
              <a:t>протеине</a:t>
            </a:r>
            <a:r>
              <a:rPr lang="sr-Cyrl-CS" sz="1800" b="1" dirty="0">
                <a:latin typeface="Calibri" pitchFamily="34" charset="0"/>
              </a:rPr>
              <a:t>)</a:t>
            </a:r>
            <a:r>
              <a:rPr lang="sr-Latn-CS" sz="1800" b="1" dirty="0">
                <a:latin typeface="Calibri" pitchFamily="34" charset="0"/>
              </a:rPr>
              <a:t> </a:t>
            </a:r>
            <a:endParaRPr lang="en-US" sz="1800" b="1" dirty="0">
              <a:latin typeface="Calibri" pitchFamily="34" charset="0"/>
            </a:endParaRPr>
          </a:p>
        </p:txBody>
      </p:sp>
      <p:sp>
        <p:nvSpPr>
          <p:cNvPr id="71690" name="Text Box 10"/>
          <p:cNvSpPr txBox="1">
            <a:spLocks noChangeArrowheads="1"/>
          </p:cNvSpPr>
          <p:nvPr/>
        </p:nvSpPr>
        <p:spPr bwMode="auto">
          <a:xfrm>
            <a:off x="900113" y="5949950"/>
            <a:ext cx="7416800" cy="396875"/>
          </a:xfrm>
          <a:prstGeom prst="rect">
            <a:avLst/>
          </a:prstGeom>
          <a:solidFill>
            <a:srgbClr val="80008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sr-Latn-CS" b="1">
                <a:solidFill>
                  <a:srgbClr val="FFFFCC"/>
                </a:solidFill>
                <a:latin typeface="Calibri" pitchFamily="34" charset="0"/>
              </a:rPr>
              <a:t>Фиксирање се </a:t>
            </a:r>
            <a:r>
              <a:rPr lang="sr-Cyrl-CS" b="1">
                <a:solidFill>
                  <a:srgbClr val="FFFFCC"/>
                </a:solidFill>
                <a:latin typeface="Calibri" pitchFamily="34" charset="0"/>
              </a:rPr>
              <a:t>најчешће </a:t>
            </a:r>
            <a:r>
              <a:rPr lang="sr-Latn-CS" b="1">
                <a:solidFill>
                  <a:srgbClr val="FFFFCC"/>
                </a:solidFill>
                <a:latin typeface="Calibri" pitchFamily="34" charset="0"/>
              </a:rPr>
              <a:t>врши на ниским температурама ... ?</a:t>
            </a:r>
            <a:r>
              <a:rPr lang="sr-Cyrl-CS" b="1">
                <a:solidFill>
                  <a:srgbClr val="FFFFCC"/>
                </a:solidFill>
                <a:latin typeface="Calibri" pitchFamily="34" charset="0"/>
              </a:rPr>
              <a:t>??</a:t>
            </a:r>
            <a:endParaRPr lang="en-US">
              <a:solidFill>
                <a:srgbClr val="FFFFCC"/>
              </a:solidFill>
              <a:latin typeface="Calibri" pitchFamily="34" charset="0"/>
            </a:endParaRPr>
          </a:p>
        </p:txBody>
      </p:sp>
      <p:sp>
        <p:nvSpPr>
          <p:cNvPr id="71691" name="Text Box 11"/>
          <p:cNvSpPr txBox="1">
            <a:spLocks noChangeArrowheads="1"/>
          </p:cNvSpPr>
          <p:nvPr/>
        </p:nvSpPr>
        <p:spPr bwMode="auto">
          <a:xfrm>
            <a:off x="395536" y="1988840"/>
            <a:ext cx="5472112" cy="822325"/>
          </a:xfrm>
          <a:prstGeom prst="rect">
            <a:avLst/>
          </a:prstGeom>
          <a:solidFill>
            <a:srgbClr val="FFFFDD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623888" lvl="4" indent="-158750">
              <a:spcBef>
                <a:spcPct val="20000"/>
              </a:spcBef>
              <a:buClr>
                <a:srgbClr val="CC0099"/>
              </a:buClr>
              <a:buFont typeface="Wingdings" pitchFamily="2" charset="2"/>
              <a:buChar char="Ø"/>
            </a:pPr>
            <a:r>
              <a:rPr lang="sr-Cyrl-CS" sz="2400" b="1" dirty="0">
                <a:solidFill>
                  <a:srgbClr val="0033CC"/>
                </a:solidFill>
                <a:latin typeface="Calibri" pitchFamily="34" charset="0"/>
              </a:rPr>
              <a:t> </a:t>
            </a:r>
            <a:r>
              <a:rPr lang="sr-Cyrl-CS" sz="2400" b="1" dirty="0" err="1">
                <a:solidFill>
                  <a:srgbClr val="0033CC"/>
                </a:solidFill>
                <a:latin typeface="Calibri" pitchFamily="34" charset="0"/>
              </a:rPr>
              <a:t>фиксатив</a:t>
            </a:r>
            <a:r>
              <a:rPr lang="sr-Cyrl-CS" sz="2400" b="1" dirty="0">
                <a:latin typeface="Calibri" pitchFamily="34" charset="0"/>
              </a:rPr>
              <a:t> - најчешће </a:t>
            </a:r>
            <a:r>
              <a:rPr lang="sr-Cyrl-CS" sz="2400" b="1" dirty="0" err="1">
                <a:solidFill>
                  <a:srgbClr val="990099"/>
                </a:solidFill>
                <a:latin typeface="Calibri" pitchFamily="34" charset="0"/>
              </a:rPr>
              <a:t>формалдехид</a:t>
            </a:r>
            <a:r>
              <a:rPr lang="sr-Cyrl-CS" sz="2400" b="1" dirty="0">
                <a:latin typeface="Calibri" pitchFamily="34" charset="0"/>
              </a:rPr>
              <a:t>   (</a:t>
            </a:r>
            <a:r>
              <a:rPr lang="sr-Cyrl-CS" sz="2400" b="1" dirty="0" err="1">
                <a:latin typeface="Calibri" pitchFamily="34" charset="0"/>
              </a:rPr>
              <a:t>формалин</a:t>
            </a:r>
            <a:r>
              <a:rPr lang="sr-Cyrl-CS" sz="2400" b="1" dirty="0">
                <a:latin typeface="Calibri" pitchFamily="34" charset="0"/>
              </a:rPr>
              <a:t>) </a:t>
            </a:r>
            <a:endParaRPr lang="en-US" sz="2400" dirty="0">
              <a:latin typeface="Calibri" pitchFamily="34" charset="0"/>
            </a:endParaRPr>
          </a:p>
        </p:txBody>
      </p:sp>
      <p:pic>
        <p:nvPicPr>
          <p:cNvPr id="1026" name="Picture 12" descr="histology-cassette-labe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768" y="3357562"/>
            <a:ext cx="1900238" cy="1217612"/>
          </a:xfrm>
          <a:prstGeom prst="rect">
            <a:avLst/>
          </a:prstGeom>
          <a:noFill/>
          <a:ln w="9525">
            <a:solidFill>
              <a:srgbClr val="C4BD97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71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0"/>
                                        <p:tgtEl>
                                          <p:spTgt spid="71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71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71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8" grpId="0"/>
      <p:bldP spid="71689" grpId="0"/>
      <p:bldP spid="71690" grpId="0" animBg="1"/>
      <p:bldP spid="7169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/>
          </p:cNvSpPr>
          <p:nvPr>
            <p:ph idx="1"/>
          </p:nvPr>
        </p:nvSpPr>
        <p:spPr>
          <a:xfrm>
            <a:off x="395536" y="548680"/>
            <a:ext cx="8002587" cy="5904656"/>
          </a:xfrm>
        </p:spPr>
        <p:txBody>
          <a:bodyPr>
            <a:normAutofit lnSpcReduction="10000"/>
          </a:bodyPr>
          <a:lstStyle/>
          <a:p>
            <a:pPr>
              <a:buFont typeface="Arial" charset="0"/>
              <a:buNone/>
            </a:pPr>
            <a:r>
              <a:rPr lang="x-none" sz="2600" b="1" dirty="0">
                <a:solidFill>
                  <a:srgbClr val="0033CC"/>
                </a:solidFill>
              </a:rPr>
              <a:t>ВРСТЕ </a:t>
            </a:r>
            <a:r>
              <a:rPr lang="sr-Latn-CS" sz="2600" b="1" dirty="0">
                <a:solidFill>
                  <a:srgbClr val="0033CC"/>
                </a:solidFill>
              </a:rPr>
              <a:t>Фиксациј</a:t>
            </a:r>
            <a:r>
              <a:rPr lang="x-none" sz="2600" b="1" dirty="0">
                <a:solidFill>
                  <a:srgbClr val="0033CC"/>
                </a:solidFill>
              </a:rPr>
              <a:t>Е</a:t>
            </a:r>
            <a:endParaRPr lang="en-US" b="1" dirty="0">
              <a:solidFill>
                <a:srgbClr val="0033CC"/>
              </a:solidFill>
            </a:endParaRPr>
          </a:p>
          <a:p>
            <a:pPr marL="1089025" lvl="1" indent="-465138">
              <a:spcBef>
                <a:spcPct val="65000"/>
              </a:spcBef>
              <a:buClr>
                <a:srgbClr val="FF0066"/>
              </a:buClr>
              <a:buFont typeface="Wingdings" pitchFamily="2" charset="2"/>
              <a:buChar char="v"/>
            </a:pPr>
            <a:r>
              <a:rPr lang="sr-Latn-CS" sz="2400" b="1" i="1" dirty="0">
                <a:solidFill>
                  <a:srgbClr val="6600CC"/>
                </a:solidFill>
              </a:rPr>
              <a:t>хемијска</a:t>
            </a:r>
            <a:r>
              <a:rPr lang="sr-Latn-CS" sz="2400" b="1" dirty="0">
                <a:solidFill>
                  <a:srgbClr val="0079CC"/>
                </a:solidFill>
              </a:rPr>
              <a:t> </a:t>
            </a:r>
            <a:r>
              <a:rPr lang="sr-Latn-CS" sz="2000" dirty="0"/>
              <a:t>(</a:t>
            </a:r>
            <a:r>
              <a:rPr lang="sr-Latn-CS" sz="2000" cap="none" dirty="0"/>
              <a:t>употребом </a:t>
            </a:r>
            <a:r>
              <a:rPr lang="sr-Latn-CS" sz="2000" cap="none" dirty="0">
                <a:solidFill>
                  <a:srgbClr val="0033CC"/>
                </a:solidFill>
              </a:rPr>
              <a:t>реагенаса</a:t>
            </a:r>
            <a:r>
              <a:rPr lang="sr-Latn-CS" sz="2000" cap="none" dirty="0"/>
              <a:t> који ће преципитирати, денатурисати или повезати структурне компоненте ћелије</a:t>
            </a:r>
            <a:r>
              <a:rPr lang="sr-Latn-CS" sz="2000" dirty="0"/>
              <a:t>) </a:t>
            </a:r>
            <a:endParaRPr lang="en-US" sz="2000" dirty="0"/>
          </a:p>
          <a:p>
            <a:pPr marL="1089025" lvl="1" indent="-465138">
              <a:spcBef>
                <a:spcPct val="40000"/>
              </a:spcBef>
              <a:buClr>
                <a:srgbClr val="FF0066"/>
              </a:buClr>
              <a:buFont typeface="Wingdings" pitchFamily="2" charset="2"/>
              <a:buChar char="v"/>
            </a:pPr>
            <a:r>
              <a:rPr lang="sr-Latn-CS" sz="2400" b="1" i="1" dirty="0">
                <a:solidFill>
                  <a:srgbClr val="6600CC"/>
                </a:solidFill>
              </a:rPr>
              <a:t>физичка</a:t>
            </a:r>
            <a:r>
              <a:rPr lang="sr-Latn-CS" sz="2400" dirty="0">
                <a:solidFill>
                  <a:srgbClr val="0079CC"/>
                </a:solidFill>
              </a:rPr>
              <a:t> </a:t>
            </a:r>
            <a:r>
              <a:rPr lang="sr-Latn-CS" sz="2000" dirty="0"/>
              <a:t>(</a:t>
            </a:r>
            <a:r>
              <a:rPr lang="sr-Latn-CS" sz="2000" cap="none" dirty="0">
                <a:solidFill>
                  <a:srgbClr val="0033CC"/>
                </a:solidFill>
              </a:rPr>
              <a:t>топлотом</a:t>
            </a:r>
            <a:r>
              <a:rPr lang="sr-Latn-CS" sz="2000" cap="none" dirty="0"/>
              <a:t>, </a:t>
            </a:r>
            <a:r>
              <a:rPr lang="sr-Latn-CS" sz="2000" cap="none" dirty="0">
                <a:solidFill>
                  <a:srgbClr val="0033CC"/>
                </a:solidFill>
              </a:rPr>
              <a:t>смрзавањем</a:t>
            </a:r>
            <a:r>
              <a:rPr lang="sr-Latn-CS" sz="2000" dirty="0"/>
              <a:t>)</a:t>
            </a:r>
          </a:p>
          <a:p>
            <a:pPr>
              <a:spcBef>
                <a:spcPct val="55000"/>
              </a:spcBef>
            </a:pPr>
            <a:endParaRPr lang="sr-Latn-CS" sz="2400" dirty="0">
              <a:solidFill>
                <a:srgbClr val="0079CC"/>
              </a:solidFill>
            </a:endParaRPr>
          </a:p>
          <a:p>
            <a:pPr>
              <a:spcBef>
                <a:spcPct val="55000"/>
              </a:spcBef>
            </a:pPr>
            <a:endParaRPr lang="sr-Latn-CS" sz="2400" dirty="0">
              <a:solidFill>
                <a:srgbClr val="0079CC"/>
              </a:solidFill>
            </a:endParaRPr>
          </a:p>
          <a:p>
            <a:pPr>
              <a:buFont typeface="Arial" charset="0"/>
              <a:buNone/>
            </a:pPr>
            <a:r>
              <a:rPr lang="sr-Cyrl-CS" b="1" dirty="0">
                <a:solidFill>
                  <a:srgbClr val="0079CC"/>
                </a:solidFill>
              </a:rPr>
              <a:t> 	</a:t>
            </a:r>
            <a:r>
              <a:rPr lang="sr-Latn-CS" sz="2400" b="1" dirty="0">
                <a:solidFill>
                  <a:srgbClr val="333399"/>
                </a:solidFill>
              </a:rPr>
              <a:t>Избор фиксатива </a:t>
            </a:r>
            <a:r>
              <a:rPr lang="sr-Cyrl-CS" sz="2400" dirty="0">
                <a:solidFill>
                  <a:srgbClr val="333399"/>
                </a:solidFill>
              </a:rPr>
              <a:t>зависи од</a:t>
            </a:r>
            <a:r>
              <a:rPr lang="sr-Latn-CS" sz="2400" dirty="0">
                <a:solidFill>
                  <a:srgbClr val="333399"/>
                </a:solidFill>
              </a:rPr>
              <a:t>:</a:t>
            </a:r>
          </a:p>
          <a:p>
            <a:pPr marL="1089025" lvl="1" indent="-465138">
              <a:buClr>
                <a:srgbClr val="FF0066"/>
              </a:buClr>
              <a:buFont typeface="Wingdings" pitchFamily="2" charset="2"/>
              <a:buChar char="Ø"/>
            </a:pPr>
            <a:r>
              <a:rPr lang="sr-Latn-CS" sz="2000" cap="none" dirty="0"/>
              <a:t>Природ</a:t>
            </a:r>
            <a:r>
              <a:rPr lang="sr-Cyrl-CS" sz="2000" cap="none" dirty="0"/>
              <a:t>е</a:t>
            </a:r>
            <a:r>
              <a:rPr lang="sr-Latn-CS" sz="2000" cap="none" dirty="0"/>
              <a:t> </a:t>
            </a:r>
            <a:r>
              <a:rPr lang="sr-Latn-CS" sz="2000" cap="none" dirty="0">
                <a:solidFill>
                  <a:srgbClr val="0033CC"/>
                </a:solidFill>
              </a:rPr>
              <a:t>фиксатива</a:t>
            </a:r>
          </a:p>
          <a:p>
            <a:pPr marL="1089025" lvl="1" indent="-465138">
              <a:buClr>
                <a:srgbClr val="FF0066"/>
              </a:buClr>
              <a:buFont typeface="Wingdings" pitchFamily="2" charset="2"/>
              <a:buChar char="Ø"/>
            </a:pPr>
            <a:r>
              <a:rPr lang="sr-Latn-CS" sz="2000" cap="none" dirty="0"/>
              <a:t>Врст</a:t>
            </a:r>
            <a:r>
              <a:rPr lang="sr-Cyrl-CS" sz="2000" cap="none" dirty="0"/>
              <a:t>е</a:t>
            </a:r>
            <a:r>
              <a:rPr lang="sr-Latn-CS" sz="2000" cap="none" dirty="0"/>
              <a:t> </a:t>
            </a:r>
            <a:r>
              <a:rPr lang="sr-Latn-CS" sz="2000" cap="none" dirty="0">
                <a:solidFill>
                  <a:srgbClr val="0033CC"/>
                </a:solidFill>
              </a:rPr>
              <a:t>ткива</a:t>
            </a:r>
            <a:r>
              <a:rPr lang="sr-Latn-CS" sz="2000" cap="none" dirty="0"/>
              <a:t> </a:t>
            </a:r>
          </a:p>
          <a:p>
            <a:pPr marL="1089025" lvl="1" indent="-465138">
              <a:buClr>
                <a:srgbClr val="FF0066"/>
              </a:buClr>
              <a:buFont typeface="Wingdings" pitchFamily="2" charset="2"/>
              <a:buChar char="Ø"/>
            </a:pPr>
            <a:r>
              <a:rPr lang="sr-Latn-CS" sz="2000" cap="none" dirty="0">
                <a:solidFill>
                  <a:srgbClr val="0033CC"/>
                </a:solidFill>
              </a:rPr>
              <a:t>Хистолошки</a:t>
            </a:r>
            <a:r>
              <a:rPr lang="sr-Cyrl-CS" sz="2000" cap="none" dirty="0">
                <a:solidFill>
                  <a:srgbClr val="0033CC"/>
                </a:solidFill>
              </a:rPr>
              <a:t>х</a:t>
            </a:r>
            <a:r>
              <a:rPr lang="sr-Latn-CS" sz="2000" cap="none" dirty="0">
                <a:solidFill>
                  <a:srgbClr val="0033CC"/>
                </a:solidFill>
              </a:rPr>
              <a:t> детаља </a:t>
            </a:r>
            <a:r>
              <a:rPr lang="sr-Latn-CS" sz="2000" cap="none" dirty="0"/>
              <a:t>које треба показати и касније анализирати</a:t>
            </a:r>
            <a:endParaRPr lang="en-US" sz="2000" cap="none" dirty="0"/>
          </a:p>
          <a:p>
            <a:endParaRPr lang="en-US" sz="2000" dirty="0">
              <a:solidFill>
                <a:srgbClr val="0000CC"/>
              </a:solidFill>
            </a:endParaRPr>
          </a:p>
        </p:txBody>
      </p:sp>
      <p:pic>
        <p:nvPicPr>
          <p:cNvPr id="6146" name="img_c4ccedef26" descr="Image titled Gram Stain Step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2429438"/>
            <a:ext cx="3004932" cy="2143140"/>
          </a:xfrm>
          <a:prstGeom prst="rect">
            <a:avLst/>
          </a:prstGeom>
          <a:noFill/>
          <a:ln w="9525">
            <a:solidFill>
              <a:srgbClr val="D99694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diamond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>
            <a:extLst>
              <a:ext uri="{FF2B5EF4-FFF2-40B4-BE49-F238E27FC236}">
                <a16:creationId xmlns="" xmlns:a16="http://schemas.microsoft.com/office/drawing/2014/main" id="{577627FE-AD24-4782-8BF4-5ACA5759108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95536" y="340278"/>
            <a:ext cx="7720511" cy="978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sr-Latn-CS" sz="3200" b="1" dirty="0">
                <a:solidFill>
                  <a:srgbClr val="0033CC"/>
                </a:solidFill>
              </a:rPr>
              <a:t>Аутоматизовани процесор ткива </a:t>
            </a:r>
            <a:r>
              <a:rPr lang="en-US" sz="3200" b="1" dirty="0">
                <a:solidFill>
                  <a:srgbClr val="0033CC"/>
                </a:solidFill>
              </a:rPr>
              <a:t>      </a:t>
            </a:r>
          </a:p>
          <a:p>
            <a:pPr algn="ctr"/>
            <a:r>
              <a:rPr lang="sr-Latn-CS" sz="3200" b="1" cap="none" dirty="0">
                <a:solidFill>
                  <a:srgbClr val="0033CC"/>
                </a:solidFill>
              </a:rPr>
              <a:t>(</a:t>
            </a:r>
            <a:r>
              <a:rPr lang="en-US" sz="3200" b="1" cap="none" dirty="0" err="1">
                <a:solidFill>
                  <a:srgbClr val="0033CC"/>
                </a:solidFill>
              </a:rPr>
              <a:t>од</a:t>
            </a:r>
            <a:r>
              <a:rPr lang="en-US" sz="3200" b="1" cap="none" dirty="0">
                <a:solidFill>
                  <a:srgbClr val="0033CC"/>
                </a:solidFill>
              </a:rPr>
              <a:t> </a:t>
            </a:r>
            <a:r>
              <a:rPr lang="en-US" sz="3200" b="1" cap="none" dirty="0" err="1">
                <a:solidFill>
                  <a:srgbClr val="0033CC"/>
                </a:solidFill>
              </a:rPr>
              <a:t>фиксатива</a:t>
            </a:r>
            <a:r>
              <a:rPr lang="en-US" sz="3200" b="1" cap="none" dirty="0">
                <a:solidFill>
                  <a:srgbClr val="0033CC"/>
                </a:solidFill>
              </a:rPr>
              <a:t> </a:t>
            </a:r>
            <a:r>
              <a:rPr lang="sr-Latn-CS" sz="3200" b="1" cap="none" dirty="0">
                <a:solidFill>
                  <a:srgbClr val="0033CC"/>
                </a:solidFill>
              </a:rPr>
              <a:t>до парафина)</a:t>
            </a:r>
            <a:endParaRPr lang="en-US" sz="3200" b="1" cap="none" dirty="0">
              <a:solidFill>
                <a:srgbClr val="0033CC"/>
              </a:solidFill>
            </a:endParaRPr>
          </a:p>
        </p:txBody>
      </p:sp>
      <p:pic>
        <p:nvPicPr>
          <p:cNvPr id="5" name="Picture 4" descr="automatizovan procesor tkiva">
            <a:extLst>
              <a:ext uri="{FF2B5EF4-FFF2-40B4-BE49-F238E27FC236}">
                <a16:creationId xmlns="" xmlns:a16="http://schemas.microsoft.com/office/drawing/2014/main" id="{13C18112-0C70-4CBC-A4C9-39B383DD49C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r="3054"/>
          <a:stretch/>
        </p:blipFill>
        <p:spPr bwMode="auto">
          <a:xfrm>
            <a:off x="179513" y="2168679"/>
            <a:ext cx="4392488" cy="3859678"/>
          </a:xfrm>
          <a:prstGeom prst="rect">
            <a:avLst/>
          </a:prstGeom>
          <a:noFill/>
        </p:spPr>
      </p:pic>
      <p:pic>
        <p:nvPicPr>
          <p:cNvPr id="6" name="Picture 8" descr="Histology Cassettes">
            <a:extLst>
              <a:ext uri="{FF2B5EF4-FFF2-40B4-BE49-F238E27FC236}">
                <a16:creationId xmlns="" xmlns:a16="http://schemas.microsoft.com/office/drawing/2014/main" id="{B1E7D810-FA46-4AC5-BFC1-9DFF93A234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1484784"/>
            <a:ext cx="2240863" cy="1800199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9F1694EA-6028-488A-88BC-05E43942D4A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3234" y="3573017"/>
            <a:ext cx="4251253" cy="2830120"/>
          </a:xfrm>
          <a:prstGeom prst="rect">
            <a:avLst/>
          </a:prstGeom>
          <a:ln>
            <a:solidFill>
              <a:srgbClr val="C00000"/>
            </a:solidFill>
          </a:ln>
        </p:spPr>
      </p:pic>
    </p:spTree>
    <p:extLst>
      <p:ext uri="{BB962C8B-B14F-4D97-AF65-F5344CB8AC3E}">
        <p14:creationId xmlns="" xmlns:p14="http://schemas.microsoft.com/office/powerpoint/2010/main" val="33254968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490537"/>
          </a:xfrm>
        </p:spPr>
        <p:txBody>
          <a:bodyPr>
            <a:normAutofit fontScale="90000"/>
          </a:bodyPr>
          <a:lstStyle/>
          <a:p>
            <a:r>
              <a:rPr lang="sr-Cyrl-CS" sz="3200" b="1" dirty="0">
                <a:solidFill>
                  <a:srgbClr val="9100DA"/>
                </a:solidFill>
              </a:rPr>
              <a:t>На процес фиксације утич</a:t>
            </a:r>
            <a:r>
              <a:rPr lang="x-none" sz="3200" b="1" dirty="0">
                <a:solidFill>
                  <a:srgbClr val="9100DA"/>
                </a:solidFill>
              </a:rPr>
              <a:t>у</a:t>
            </a:r>
            <a:r>
              <a:rPr lang="sr-Cyrl-CS" sz="3200" b="1" dirty="0">
                <a:solidFill>
                  <a:srgbClr val="9100DA"/>
                </a:solidFill>
              </a:rPr>
              <a:t>:</a:t>
            </a:r>
            <a:endParaRPr lang="en-US" sz="3200" b="1" dirty="0">
              <a:solidFill>
                <a:srgbClr val="9100DA"/>
              </a:solidFill>
            </a:endParaRPr>
          </a:p>
        </p:txBody>
      </p:sp>
      <p:sp>
        <p:nvSpPr>
          <p:cNvPr id="72707" name="Rectangle 3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25962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spcBef>
                <a:spcPct val="45000"/>
              </a:spcBef>
            </a:pPr>
            <a:r>
              <a:rPr lang="sr-Cyrl-CS" sz="2400" b="1" dirty="0">
                <a:solidFill>
                  <a:srgbClr val="BC008B"/>
                </a:solidFill>
              </a:rPr>
              <a:t>временски период</a:t>
            </a:r>
            <a:r>
              <a:rPr lang="sr-Cyrl-CS" sz="2400" dirty="0">
                <a:solidFill>
                  <a:srgbClr val="BC008B"/>
                </a:solidFill>
              </a:rPr>
              <a:t> </a:t>
            </a:r>
            <a:r>
              <a:rPr lang="sr-Cyrl-CS" sz="2400" cap="none" dirty="0"/>
              <a:t>од изолације ткива до његовог стављања у фиксатив</a:t>
            </a:r>
            <a:endParaRPr lang="sr-Cyrl-CS" sz="2400" dirty="0"/>
          </a:p>
          <a:p>
            <a:pPr>
              <a:lnSpc>
                <a:spcPct val="80000"/>
              </a:lnSpc>
              <a:spcBef>
                <a:spcPts val="3000"/>
              </a:spcBef>
            </a:pPr>
            <a:r>
              <a:rPr lang="sr-Cyrl-CS" sz="2400" b="1" dirty="0">
                <a:solidFill>
                  <a:srgbClr val="BC008B"/>
                </a:solidFill>
              </a:rPr>
              <a:t>КАРАКТЕРИСТИКЕ ФИКСАТИВА</a:t>
            </a:r>
            <a:endParaRPr lang="sr-Cyrl-CS" sz="2400" b="1" dirty="0">
              <a:solidFill>
                <a:srgbClr val="0033CC"/>
              </a:solidFill>
            </a:endParaRPr>
          </a:p>
          <a:p>
            <a:pPr lvl="1">
              <a:lnSpc>
                <a:spcPct val="80000"/>
              </a:lnSpc>
              <a:spcBef>
                <a:spcPct val="45000"/>
              </a:spcBef>
            </a:pPr>
            <a:r>
              <a:rPr lang="sr-Cyrl-CS" sz="2200" dirty="0">
                <a:solidFill>
                  <a:srgbClr val="0033CC"/>
                </a:solidFill>
              </a:rPr>
              <a:t>осмотска вредност </a:t>
            </a:r>
          </a:p>
          <a:p>
            <a:pPr lvl="1">
              <a:lnSpc>
                <a:spcPct val="80000"/>
              </a:lnSpc>
              <a:spcBef>
                <a:spcPct val="45000"/>
              </a:spcBef>
            </a:pPr>
            <a:r>
              <a:rPr lang="sr-Latn-CS" sz="2200" cap="none" dirty="0">
                <a:solidFill>
                  <a:srgbClr val="0033CC"/>
                </a:solidFill>
              </a:rPr>
              <a:t>p</a:t>
            </a:r>
            <a:r>
              <a:rPr lang="sr-Latn-CS" sz="2200" dirty="0">
                <a:solidFill>
                  <a:srgbClr val="0033CC"/>
                </a:solidFill>
              </a:rPr>
              <a:t>h</a:t>
            </a:r>
            <a:r>
              <a:rPr lang="x-none" sz="2200" dirty="0">
                <a:solidFill>
                  <a:srgbClr val="0033CC"/>
                </a:solidFill>
              </a:rPr>
              <a:t> </a:t>
            </a:r>
            <a:endParaRPr lang="sr-Cyrl-CS" sz="2200" dirty="0"/>
          </a:p>
          <a:p>
            <a:pPr lvl="1">
              <a:lnSpc>
                <a:spcPct val="80000"/>
              </a:lnSpc>
              <a:spcBef>
                <a:spcPct val="45000"/>
              </a:spcBef>
            </a:pPr>
            <a:r>
              <a:rPr lang="sr-Cyrl-CS" sz="2200" dirty="0">
                <a:solidFill>
                  <a:srgbClr val="0033CC"/>
                </a:solidFill>
              </a:rPr>
              <a:t>температура</a:t>
            </a:r>
          </a:p>
          <a:p>
            <a:pPr lvl="1">
              <a:lnSpc>
                <a:spcPct val="80000"/>
              </a:lnSpc>
              <a:spcBef>
                <a:spcPct val="45000"/>
              </a:spcBef>
            </a:pPr>
            <a:r>
              <a:rPr lang="sr-Cyrl-CS" sz="2200" dirty="0">
                <a:solidFill>
                  <a:srgbClr val="0033CC"/>
                </a:solidFill>
              </a:rPr>
              <a:t>концентрација </a:t>
            </a:r>
          </a:p>
          <a:p>
            <a:pPr lvl="1">
              <a:lnSpc>
                <a:spcPct val="80000"/>
              </a:lnSpc>
              <a:spcBef>
                <a:spcPct val="45000"/>
              </a:spcBef>
            </a:pPr>
            <a:r>
              <a:rPr lang="sr-Cyrl-CS" sz="2200" dirty="0">
                <a:solidFill>
                  <a:srgbClr val="0033CC"/>
                </a:solidFill>
              </a:rPr>
              <a:t>запремина</a:t>
            </a:r>
            <a:r>
              <a:rPr lang="sr-Cyrl-CS" sz="2200" b="1" dirty="0">
                <a:solidFill>
                  <a:srgbClr val="0033CC"/>
                </a:solidFill>
              </a:rPr>
              <a:t> </a:t>
            </a:r>
            <a:r>
              <a:rPr lang="sr-Cyrl-CS" sz="2200" cap="none" dirty="0"/>
              <a:t>у односу на запремину узорка ткива (однос 10:1 у корист фиксатива) </a:t>
            </a:r>
          </a:p>
          <a:p>
            <a:pPr lvl="1">
              <a:lnSpc>
                <a:spcPct val="80000"/>
              </a:lnSpc>
              <a:spcBef>
                <a:spcPct val="45000"/>
              </a:spcBef>
            </a:pPr>
            <a:r>
              <a:rPr lang="sr-Cyrl-CS" sz="2200" dirty="0">
                <a:solidFill>
                  <a:srgbClr val="0033CC"/>
                </a:solidFill>
              </a:rPr>
              <a:t>способност продирања у ткиво (</a:t>
            </a:r>
            <a:r>
              <a:rPr lang="sr-Cyrl-CS" sz="2200" cap="none" dirty="0"/>
              <a:t>ткиво се сече на танке пресеке, 2-3 </a:t>
            </a:r>
            <a:r>
              <a:rPr lang="sr-Latn-CS" sz="2200" cap="none" dirty="0"/>
              <a:t>mm</a:t>
            </a:r>
            <a:r>
              <a:rPr lang="sr-Cyrl-CS" sz="2200" cap="none" dirty="0"/>
              <a:t> дебљине</a:t>
            </a:r>
            <a:endParaRPr lang="sr-Cyrl-CS" sz="2200" dirty="0">
              <a:solidFill>
                <a:srgbClr val="0033CC"/>
              </a:solidFill>
            </a:endParaRPr>
          </a:p>
          <a:p>
            <a:pPr>
              <a:lnSpc>
                <a:spcPct val="80000"/>
              </a:lnSpc>
              <a:spcBef>
                <a:spcPct val="45000"/>
              </a:spcBef>
            </a:pPr>
            <a:endParaRPr lang="en-US" sz="2400" dirty="0"/>
          </a:p>
        </p:txBody>
      </p:sp>
    </p:spTree>
  </p:cSld>
  <p:clrMapOvr>
    <a:masterClrMapping/>
  </p:clrMapOvr>
  <p:transition spd="med">
    <p:diamond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/>
          </p:cNvSpPr>
          <p:nvPr>
            <p:ph idx="1"/>
          </p:nvPr>
        </p:nvSpPr>
        <p:spPr>
          <a:xfrm>
            <a:off x="450960" y="620688"/>
            <a:ext cx="8242080" cy="6121400"/>
          </a:xfrm>
        </p:spPr>
        <p:txBody>
          <a:bodyPr/>
          <a:lstStyle/>
          <a:p>
            <a:pPr marL="347663" indent="-288925">
              <a:lnSpc>
                <a:spcPct val="80000"/>
              </a:lnSpc>
              <a:buFont typeface="Arial" charset="0"/>
              <a:buBlip>
                <a:blip r:embed="rId2"/>
              </a:buBlip>
            </a:pPr>
            <a:r>
              <a:rPr lang="sr-Latn-CS" sz="2400" b="1" dirty="0">
                <a:solidFill>
                  <a:srgbClr val="0033CC"/>
                </a:solidFill>
              </a:rPr>
              <a:t>2. ДЕХИДРАТАЦИЈА</a:t>
            </a:r>
          </a:p>
          <a:p>
            <a:pPr marL="1146175" lvl="1" indent="-173038">
              <a:lnSpc>
                <a:spcPct val="80000"/>
              </a:lnSpc>
              <a:spcBef>
                <a:spcPct val="45000"/>
              </a:spcBef>
              <a:buClr>
                <a:schemeClr val="hlink"/>
              </a:buClr>
              <a:buFont typeface="Wingdings" pitchFamily="2" charset="2"/>
              <a:buChar char="Ø"/>
            </a:pPr>
            <a:r>
              <a:rPr lang="sr-Cyrl-CS" sz="2000" cap="none" dirty="0"/>
              <a:t> и</a:t>
            </a:r>
            <a:r>
              <a:rPr lang="sr-Latn-CS" sz="2000" cap="none" dirty="0"/>
              <a:t>з ткива се </a:t>
            </a:r>
            <a:r>
              <a:rPr lang="sr-Latn-CS" sz="2000" cap="none" dirty="0">
                <a:solidFill>
                  <a:srgbClr val="6600CC"/>
                </a:solidFill>
              </a:rPr>
              <a:t>испира фиксатив</a:t>
            </a:r>
            <a:endParaRPr lang="sr-Cyrl-CS" sz="2000" cap="none" dirty="0">
              <a:solidFill>
                <a:srgbClr val="6600CC"/>
              </a:solidFill>
            </a:endParaRPr>
          </a:p>
          <a:p>
            <a:pPr marL="1146175" lvl="1" indent="-173038">
              <a:lnSpc>
                <a:spcPct val="80000"/>
              </a:lnSpc>
              <a:spcBef>
                <a:spcPct val="45000"/>
              </a:spcBef>
              <a:buClr>
                <a:schemeClr val="hlink"/>
              </a:buClr>
              <a:buFont typeface="Wingdings" pitchFamily="2" charset="2"/>
              <a:buChar char="Ø"/>
            </a:pPr>
            <a:r>
              <a:rPr lang="sr-Cyrl-CS" sz="2000" b="1" cap="none" dirty="0">
                <a:solidFill>
                  <a:srgbClr val="BC008B"/>
                </a:solidFill>
              </a:rPr>
              <a:t> извлачи вода</a:t>
            </a:r>
            <a:r>
              <a:rPr lang="sr-Cyrl-CS" sz="2000" cap="none" dirty="0">
                <a:solidFill>
                  <a:srgbClr val="BC008B"/>
                </a:solidFill>
              </a:rPr>
              <a:t> </a:t>
            </a:r>
            <a:r>
              <a:rPr lang="sr-Cyrl-CS" sz="2000" cap="none" dirty="0"/>
              <a:t>(</a:t>
            </a:r>
            <a:r>
              <a:rPr lang="sr-Latn-CS" sz="2000" cap="none" dirty="0"/>
              <a:t>да би у њега могао да продре парафин</a:t>
            </a:r>
            <a:r>
              <a:rPr lang="sr-Cyrl-CS" sz="2000" cap="none" dirty="0"/>
              <a:t>)</a:t>
            </a:r>
          </a:p>
          <a:p>
            <a:pPr marL="1146175" lvl="1" indent="-173038">
              <a:spcBef>
                <a:spcPct val="45000"/>
              </a:spcBef>
              <a:buClr>
                <a:schemeClr val="hlink"/>
              </a:buClr>
              <a:buFont typeface="Wingdings" pitchFamily="2" charset="2"/>
              <a:buChar char="Ø"/>
            </a:pPr>
            <a:r>
              <a:rPr lang="x-none" sz="2000" cap="none" dirty="0"/>
              <a:t> </a:t>
            </a:r>
            <a:r>
              <a:rPr lang="sr-Latn-CS" sz="2000" cap="none" dirty="0"/>
              <a:t>у ткиво постепено</a:t>
            </a:r>
            <a:r>
              <a:rPr lang="sr-Cyrl-CS" sz="2000" cap="none" dirty="0"/>
              <a:t> </a:t>
            </a:r>
            <a:r>
              <a:rPr lang="sr-Latn-CS" sz="2000" cap="none" dirty="0"/>
              <a:t>уводи раствор </a:t>
            </a:r>
            <a:r>
              <a:rPr lang="sr-Latn-CS" sz="2000" b="1" cap="none" dirty="0">
                <a:solidFill>
                  <a:srgbClr val="9900FF"/>
                </a:solidFill>
              </a:rPr>
              <a:t>алкохола</a:t>
            </a:r>
            <a:r>
              <a:rPr lang="sr-Latn-CS" sz="2000" cap="none" dirty="0"/>
              <a:t> све веће концентрације - до 100 %</a:t>
            </a:r>
            <a:r>
              <a:rPr lang="x-none" sz="2000" cap="none" dirty="0"/>
              <a:t> (серија раствора)</a:t>
            </a:r>
            <a:endParaRPr lang="sr-Cyrl-CS" sz="2000" cap="none" dirty="0"/>
          </a:p>
          <a:p>
            <a:pPr marL="1146175" lvl="1" indent="-173038">
              <a:lnSpc>
                <a:spcPct val="80000"/>
              </a:lnSpc>
              <a:buClr>
                <a:schemeClr val="hlink"/>
              </a:buClr>
              <a:buFont typeface="Wingdings" pitchFamily="2" charset="2"/>
              <a:buChar char="Ø"/>
            </a:pPr>
            <a:endParaRPr lang="sr-Latn-CS" sz="2000" dirty="0">
              <a:solidFill>
                <a:srgbClr val="000099"/>
              </a:solidFill>
            </a:endParaRPr>
          </a:p>
          <a:p>
            <a:pPr marL="347663" indent="-288925">
              <a:lnSpc>
                <a:spcPct val="80000"/>
              </a:lnSpc>
              <a:spcBef>
                <a:spcPct val="40000"/>
              </a:spcBef>
              <a:buFont typeface="Arial" charset="0"/>
              <a:buBlip>
                <a:blip r:embed="rId2"/>
              </a:buBlip>
            </a:pPr>
            <a:r>
              <a:rPr lang="sr-Latn-CS" sz="2400" b="1" dirty="0">
                <a:solidFill>
                  <a:srgbClr val="0033CC"/>
                </a:solidFill>
              </a:rPr>
              <a:t>3. ПРОСВЕТЉАВАЊЕ ТКИВА </a:t>
            </a:r>
          </a:p>
          <a:p>
            <a:pPr marL="1146175" lvl="1" indent="-173038">
              <a:lnSpc>
                <a:spcPct val="90000"/>
              </a:lnSpc>
              <a:spcBef>
                <a:spcPct val="40000"/>
              </a:spcBef>
              <a:buClr>
                <a:schemeClr val="hlink"/>
              </a:buClr>
              <a:buFont typeface="Wingdings" pitchFamily="2" charset="2"/>
              <a:buChar char="Ø"/>
            </a:pPr>
            <a:r>
              <a:rPr lang="x-none" sz="2000" cap="none" dirty="0"/>
              <a:t> </a:t>
            </a:r>
            <a:r>
              <a:rPr lang="sr-Latn-CS" sz="2000" cap="none" dirty="0"/>
              <a:t>у органск</a:t>
            </a:r>
            <a:r>
              <a:rPr lang="x-none" sz="2000" cap="none" dirty="0"/>
              <a:t>ом</a:t>
            </a:r>
            <a:r>
              <a:rPr lang="sr-Latn-CS" sz="2000" cap="none" dirty="0"/>
              <a:t> растварач</a:t>
            </a:r>
            <a:r>
              <a:rPr lang="x-none" sz="2000" cap="none" dirty="0"/>
              <a:t>у</a:t>
            </a:r>
            <a:r>
              <a:rPr lang="sr-Cyrl-CS" sz="2000" cap="none" dirty="0"/>
              <a:t> (</a:t>
            </a:r>
            <a:r>
              <a:rPr lang="sr-Latn-CS" sz="2000" cap="none" dirty="0"/>
              <a:t>нпр. </a:t>
            </a:r>
            <a:r>
              <a:rPr lang="sr-Latn-CS" sz="2000" b="1" cap="none" dirty="0">
                <a:solidFill>
                  <a:srgbClr val="9900FF"/>
                </a:solidFill>
              </a:rPr>
              <a:t>ксилол</a:t>
            </a:r>
            <a:r>
              <a:rPr lang="sr-Cyrl-CS" sz="2000" cap="none" dirty="0"/>
              <a:t>) - </a:t>
            </a:r>
            <a:r>
              <a:rPr lang="sr-Latn-CS" sz="2000" cap="none" dirty="0"/>
              <a:t>повећава прозирност ткива и </a:t>
            </a:r>
            <a:r>
              <a:rPr lang="sr-Cyrl-CS" sz="2000" cap="none" dirty="0"/>
              <a:t>помаже улазак наредног медијума</a:t>
            </a:r>
            <a:r>
              <a:rPr lang="sr-Cyrl-CS" sz="2000" b="1" u="sng" cap="none" dirty="0"/>
              <a:t> </a:t>
            </a:r>
          </a:p>
          <a:p>
            <a:pPr marL="1146175" lvl="1" indent="-173038">
              <a:lnSpc>
                <a:spcPct val="80000"/>
              </a:lnSpc>
              <a:buClr>
                <a:schemeClr val="hlink"/>
              </a:buClr>
              <a:buFont typeface="Wingdings" pitchFamily="2" charset="2"/>
              <a:buChar char="Ø"/>
            </a:pPr>
            <a:endParaRPr lang="sr-Latn-CS" sz="2000" b="1" u="sng" dirty="0">
              <a:solidFill>
                <a:srgbClr val="0079CC"/>
              </a:solidFill>
            </a:endParaRPr>
          </a:p>
          <a:p>
            <a:pPr marL="347663" indent="-288925">
              <a:lnSpc>
                <a:spcPct val="80000"/>
              </a:lnSpc>
              <a:spcBef>
                <a:spcPts val="1800"/>
              </a:spcBef>
              <a:buFont typeface="Arial" charset="0"/>
              <a:buBlip>
                <a:blip r:embed="rId2"/>
              </a:buBlip>
            </a:pPr>
            <a:r>
              <a:rPr lang="sr-Latn-CS" sz="2400" b="1" dirty="0">
                <a:solidFill>
                  <a:srgbClr val="0033CC"/>
                </a:solidFill>
              </a:rPr>
              <a:t>4. ПРОЖИМАЊЕ ТКИВА</a:t>
            </a:r>
            <a:r>
              <a:rPr lang="sr-Cyrl-CS" sz="2400" b="1" dirty="0">
                <a:solidFill>
                  <a:srgbClr val="0033CC"/>
                </a:solidFill>
              </a:rPr>
              <a:t> МЕДИЈУМОМ ЗА ОЧВРШЋАВАЊЕ</a:t>
            </a:r>
            <a:endParaRPr lang="sr-Latn-CS" sz="2400" b="1" dirty="0">
              <a:solidFill>
                <a:srgbClr val="0033CC"/>
              </a:solidFill>
            </a:endParaRPr>
          </a:p>
          <a:p>
            <a:pPr marL="1146175" lvl="1" indent="-173038">
              <a:lnSpc>
                <a:spcPct val="80000"/>
              </a:lnSpc>
              <a:spcBef>
                <a:spcPct val="45000"/>
              </a:spcBef>
              <a:buClr>
                <a:schemeClr val="hlink"/>
              </a:buClr>
              <a:buFont typeface="Wingdings" pitchFamily="2" charset="2"/>
              <a:buChar char="Ø"/>
            </a:pPr>
            <a:r>
              <a:rPr lang="sr-Cyrl-CS" sz="2000" cap="none" dirty="0">
                <a:solidFill>
                  <a:srgbClr val="000099"/>
                </a:solidFill>
              </a:rPr>
              <a:t> </a:t>
            </a:r>
            <a:r>
              <a:rPr lang="sr-Cyrl-CS" sz="2000" cap="none" dirty="0"/>
              <a:t>у</a:t>
            </a:r>
            <a:r>
              <a:rPr lang="sr-Latn-CS" sz="2000" cap="none" dirty="0"/>
              <a:t> ткиво се уводи растопљени </a:t>
            </a:r>
            <a:r>
              <a:rPr lang="sr-Latn-CS" sz="2000" b="1" cap="none" dirty="0">
                <a:solidFill>
                  <a:srgbClr val="9900FF"/>
                </a:solidFill>
              </a:rPr>
              <a:t>парафин</a:t>
            </a:r>
            <a:endParaRPr lang="sr-Cyrl-CS" sz="2000" b="1" cap="none" dirty="0">
              <a:solidFill>
                <a:srgbClr val="9900FF"/>
              </a:solidFill>
            </a:endParaRPr>
          </a:p>
          <a:p>
            <a:pPr marL="1146175" lvl="1" indent="-173038">
              <a:lnSpc>
                <a:spcPct val="80000"/>
              </a:lnSpc>
              <a:spcBef>
                <a:spcPct val="45000"/>
              </a:spcBef>
              <a:buClr>
                <a:schemeClr val="hlink"/>
              </a:buClr>
              <a:buFont typeface="Wingdings" pitchFamily="2" charset="2"/>
              <a:buChar char="Ø"/>
            </a:pPr>
            <a:r>
              <a:rPr lang="sr-Cyrl-CS" sz="2000" cap="none" dirty="0"/>
              <a:t> о</a:t>
            </a:r>
            <a:r>
              <a:rPr lang="sr-Latn-CS" sz="2000" cap="none" dirty="0"/>
              <a:t>ставља да се охлади и </a:t>
            </a:r>
            <a:r>
              <a:rPr lang="sr-Latn-CS" sz="2000" b="1" cap="none" dirty="0"/>
              <a:t>очврсне</a:t>
            </a:r>
            <a:endParaRPr lang="sr-Cyrl-CS" sz="2000" b="1" cap="none" dirty="0"/>
          </a:p>
          <a:p>
            <a:pPr marL="1146175" lvl="1" indent="-173038">
              <a:lnSpc>
                <a:spcPct val="80000"/>
              </a:lnSpc>
              <a:spcBef>
                <a:spcPct val="45000"/>
              </a:spcBef>
              <a:buClr>
                <a:schemeClr val="hlink"/>
              </a:buClr>
              <a:buFont typeface="Wingdings" pitchFamily="2" charset="2"/>
              <a:buChar char="Ø"/>
            </a:pPr>
            <a:r>
              <a:rPr lang="x-none" sz="2000" cap="none" dirty="0"/>
              <a:t> </a:t>
            </a:r>
            <a:r>
              <a:rPr lang="sr-Latn-CS" sz="2000" cap="none" dirty="0"/>
              <a:t>узорци </a:t>
            </a:r>
            <a:r>
              <a:rPr lang="sr-Latn-CS" sz="2000" b="1" cap="none" dirty="0"/>
              <a:t>калупе</a:t>
            </a:r>
            <a:r>
              <a:rPr lang="sr-Latn-CS" sz="2000" cap="none" dirty="0"/>
              <a:t> у парафину </a:t>
            </a:r>
            <a:r>
              <a:rPr lang="sr-Cyrl-CS" sz="2000" cap="none" dirty="0"/>
              <a:t>р</a:t>
            </a:r>
            <a:r>
              <a:rPr lang="sr-Latn-CS" sz="2000" cap="none" dirty="0"/>
              <a:t>ади сечења</a:t>
            </a:r>
            <a:r>
              <a:rPr lang="sr-Cyrl-CS" sz="2000" b="1" u="sng" cap="none" dirty="0"/>
              <a:t> </a:t>
            </a:r>
            <a:endParaRPr lang="sr-Latn-CS" sz="2000" b="1" u="sng" cap="none" dirty="0"/>
          </a:p>
          <a:p>
            <a:pPr marL="347663" indent="-288925">
              <a:lnSpc>
                <a:spcPct val="80000"/>
              </a:lnSpc>
              <a:buFont typeface="Arial" charset="0"/>
              <a:buBlip>
                <a:blip r:embed="rId2"/>
              </a:buBlip>
            </a:pPr>
            <a:endParaRPr lang="en-US" sz="2400" dirty="0"/>
          </a:p>
        </p:txBody>
      </p:sp>
    </p:spTree>
  </p:cSld>
  <p:clrMapOvr>
    <a:masterClrMapping/>
  </p:clrMapOvr>
  <p:transition spd="med">
    <p:diamond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Embedding_Cassettes">
            <a:extLst>
              <a:ext uri="{FF2B5EF4-FFF2-40B4-BE49-F238E27FC236}">
                <a16:creationId xmlns="" xmlns:a16="http://schemas.microsoft.com/office/drawing/2014/main" id="{4716C35A-E87B-45E9-91FD-6F25C1F699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2102" y="653152"/>
            <a:ext cx="2168738" cy="2096447"/>
          </a:xfrm>
          <a:prstGeom prst="rect">
            <a:avLst/>
          </a:prstGeom>
          <a:noFill/>
        </p:spPr>
      </p:pic>
      <p:sp>
        <p:nvSpPr>
          <p:cNvPr id="5" name="Text Box 7">
            <a:extLst>
              <a:ext uri="{FF2B5EF4-FFF2-40B4-BE49-F238E27FC236}">
                <a16:creationId xmlns="" xmlns:a16="http://schemas.microsoft.com/office/drawing/2014/main" id="{F2A6B007-3D98-4E36-9AAB-17400FB1D1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5818" y="2768108"/>
            <a:ext cx="208756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r-Cyrl-CS" sz="2000" b="1" dirty="0">
                <a:solidFill>
                  <a:srgbClr val="0033CC"/>
                </a:solidFill>
              </a:rPr>
              <a:t>Носачи </a:t>
            </a:r>
            <a:r>
              <a:rPr lang="en-US" sz="2000" b="1" dirty="0" err="1">
                <a:solidFill>
                  <a:srgbClr val="0033CC"/>
                </a:solidFill>
              </a:rPr>
              <a:t>калуп</a:t>
            </a:r>
            <a:r>
              <a:rPr lang="sr-Cyrl-CS" sz="2000" b="1" dirty="0">
                <a:solidFill>
                  <a:srgbClr val="0033CC"/>
                </a:solidFill>
              </a:rPr>
              <a:t>а</a:t>
            </a:r>
            <a:endParaRPr lang="en-US" sz="2000" b="1" dirty="0">
              <a:solidFill>
                <a:srgbClr val="0033CC"/>
              </a:solidFill>
            </a:endParaRPr>
          </a:p>
        </p:txBody>
      </p:sp>
      <p:pic>
        <p:nvPicPr>
          <p:cNvPr id="7" name="Picture 12" descr="img_04">
            <a:extLst>
              <a:ext uri="{FF2B5EF4-FFF2-40B4-BE49-F238E27FC236}">
                <a16:creationId xmlns="" xmlns:a16="http://schemas.microsoft.com/office/drawing/2014/main" id="{45AEE9CF-DBE2-4F2F-A5E7-17D933DA2F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73016"/>
            <a:ext cx="3384550" cy="2255837"/>
          </a:xfrm>
          <a:prstGeom prst="rect">
            <a:avLst/>
          </a:prstGeom>
          <a:noFill/>
        </p:spPr>
      </p:pic>
      <p:sp>
        <p:nvSpPr>
          <p:cNvPr id="8" name="Text Box 13">
            <a:extLst>
              <a:ext uri="{FF2B5EF4-FFF2-40B4-BE49-F238E27FC236}">
                <a16:creationId xmlns="" xmlns:a16="http://schemas.microsoft.com/office/drawing/2014/main" id="{0F8E05DF-705C-4D95-A41F-363EBF6A41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70877" y="2816057"/>
            <a:ext cx="15128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err="1">
                <a:solidFill>
                  <a:srgbClr val="0033CC"/>
                </a:solidFill>
              </a:rPr>
              <a:t>Модлице</a:t>
            </a:r>
            <a:endParaRPr lang="en-US" b="1" dirty="0">
              <a:solidFill>
                <a:srgbClr val="0033CC"/>
              </a:solidFill>
            </a:endParaRPr>
          </a:p>
        </p:txBody>
      </p:sp>
      <p:sp>
        <p:nvSpPr>
          <p:cNvPr id="9" name="Text Box 14">
            <a:extLst>
              <a:ext uri="{FF2B5EF4-FFF2-40B4-BE49-F238E27FC236}">
                <a16:creationId xmlns="" xmlns:a16="http://schemas.microsoft.com/office/drawing/2014/main" id="{80A723F7-B8F4-4432-8507-FC55D796A8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6021388"/>
            <a:ext cx="2952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1" dirty="0" err="1">
                <a:solidFill>
                  <a:srgbClr val="0033CC"/>
                </a:solidFill>
              </a:rPr>
              <a:t>Припрема</a:t>
            </a:r>
            <a:r>
              <a:rPr lang="en-US" sz="1800" b="1" dirty="0">
                <a:solidFill>
                  <a:srgbClr val="0033CC"/>
                </a:solidFill>
              </a:rPr>
              <a:t> </a:t>
            </a:r>
            <a:r>
              <a:rPr lang="en-US" sz="1800" b="1" dirty="0" err="1">
                <a:solidFill>
                  <a:srgbClr val="0033CC"/>
                </a:solidFill>
              </a:rPr>
              <a:t>за</a:t>
            </a:r>
            <a:r>
              <a:rPr lang="en-US" sz="1800" b="1" dirty="0">
                <a:solidFill>
                  <a:srgbClr val="0033CC"/>
                </a:solidFill>
              </a:rPr>
              <a:t> </a:t>
            </a:r>
            <a:r>
              <a:rPr lang="en-US" sz="1800" b="1" dirty="0" err="1">
                <a:solidFill>
                  <a:srgbClr val="0033CC"/>
                </a:solidFill>
              </a:rPr>
              <a:t>изливање</a:t>
            </a:r>
            <a:r>
              <a:rPr lang="en-US" sz="1800" b="1" dirty="0">
                <a:solidFill>
                  <a:srgbClr val="0033CC"/>
                </a:solidFill>
              </a:rPr>
              <a:t> </a:t>
            </a:r>
            <a:r>
              <a:rPr lang="en-US" sz="1800" b="1" dirty="0" err="1">
                <a:solidFill>
                  <a:srgbClr val="0033CC"/>
                </a:solidFill>
              </a:rPr>
              <a:t>парафина</a:t>
            </a:r>
            <a:endParaRPr lang="en-US" sz="1800" b="1" dirty="0">
              <a:solidFill>
                <a:srgbClr val="0033CC"/>
              </a:solidFill>
            </a:endParaRPr>
          </a:p>
        </p:txBody>
      </p:sp>
      <p:sp>
        <p:nvSpPr>
          <p:cNvPr id="10" name="Line 15">
            <a:extLst>
              <a:ext uri="{FF2B5EF4-FFF2-40B4-BE49-F238E27FC236}">
                <a16:creationId xmlns="" xmlns:a16="http://schemas.microsoft.com/office/drawing/2014/main" id="{99705BCE-202E-4AFE-A365-AE124CB966F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295817" y="3014495"/>
            <a:ext cx="2360715" cy="1712747"/>
          </a:xfrm>
          <a:prstGeom prst="line">
            <a:avLst/>
          </a:prstGeom>
          <a:noFill/>
          <a:ln w="19050">
            <a:solidFill>
              <a:srgbClr val="FF00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" name="Line 16">
            <a:extLst>
              <a:ext uri="{FF2B5EF4-FFF2-40B4-BE49-F238E27FC236}">
                <a16:creationId xmlns="" xmlns:a16="http://schemas.microsoft.com/office/drawing/2014/main" id="{84A236B7-5F46-4F08-A76B-17675C116F4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444666" y="2749599"/>
            <a:ext cx="710409" cy="1183457"/>
          </a:xfrm>
          <a:prstGeom prst="line">
            <a:avLst/>
          </a:prstGeom>
          <a:noFill/>
          <a:ln w="19050">
            <a:solidFill>
              <a:srgbClr val="FF00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" name="Text Box 17">
            <a:extLst>
              <a:ext uri="{FF2B5EF4-FFF2-40B4-BE49-F238E27FC236}">
                <a16:creationId xmlns="" xmlns:a16="http://schemas.microsoft.com/office/drawing/2014/main" id="{606FA178-9FE6-41A6-A4CC-F043BA61C6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5388" y="29875"/>
            <a:ext cx="322915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x-none" sz="3200" b="1" dirty="0">
                <a:solidFill>
                  <a:srgbClr val="0033CC"/>
                </a:solidFill>
              </a:rPr>
              <a:t>4б. </a:t>
            </a:r>
            <a:r>
              <a:rPr lang="en-US" sz="3200" b="1" dirty="0">
                <a:solidFill>
                  <a:srgbClr val="0033CC"/>
                </a:solidFill>
              </a:rPr>
              <a:t>КАЛУПЉЕЊЕ</a:t>
            </a:r>
          </a:p>
        </p:txBody>
      </p:sp>
      <p:pic>
        <p:nvPicPr>
          <p:cNvPr id="14" name="Picture 66" descr="paraffin-block-bottom-with-mold.jpg">
            <a:extLst>
              <a:ext uri="{FF2B5EF4-FFF2-40B4-BE49-F238E27FC236}">
                <a16:creationId xmlns="" xmlns:a16="http://schemas.microsoft.com/office/drawing/2014/main" id="{22F90057-5172-460D-86F1-B537CDAA18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160" y="1032025"/>
            <a:ext cx="1274762" cy="1693863"/>
          </a:xfrm>
          <a:prstGeom prst="rect">
            <a:avLst/>
          </a:prstGeom>
          <a:noFill/>
          <a:ln w="9525">
            <a:solidFill>
              <a:srgbClr val="C4BD97"/>
            </a:solidFill>
            <a:miter lim="800000"/>
            <a:headEnd/>
            <a:tailEnd/>
          </a:ln>
        </p:spPr>
      </p:pic>
      <p:pic>
        <p:nvPicPr>
          <p:cNvPr id="15" name="Picture 170" descr="b1af1b91-44e8-451f-be8e-bc98a3a951bc_6.jpg">
            <a:extLst>
              <a:ext uri="{FF2B5EF4-FFF2-40B4-BE49-F238E27FC236}">
                <a16:creationId xmlns="" xmlns:a16="http://schemas.microsoft.com/office/drawing/2014/main" id="{29A9CEBA-195C-41B2-803E-FA84C2B3E5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22601" y="720657"/>
            <a:ext cx="2032344" cy="2048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42" descr="DISPENZER.jpg">
            <a:extLst>
              <a:ext uri="{FF2B5EF4-FFF2-40B4-BE49-F238E27FC236}">
                <a16:creationId xmlns="" xmlns:a16="http://schemas.microsoft.com/office/drawing/2014/main" id="{5FA4E217-3099-470B-BFDC-725AA39D71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3808" y="559242"/>
            <a:ext cx="2604241" cy="3000396"/>
          </a:xfrm>
          <a:prstGeom prst="rect">
            <a:avLst/>
          </a:prstGeom>
          <a:noFill/>
          <a:ln w="9525">
            <a:solidFill>
              <a:srgbClr val="BFBFBF"/>
            </a:solidFill>
            <a:miter lim="800000"/>
            <a:headEnd/>
            <a:tailEnd/>
          </a:ln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A3071285-7EB1-43C7-A5AF-A7174866E22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209" r="28078" b="12063"/>
          <a:stretch/>
        </p:blipFill>
        <p:spPr>
          <a:xfrm>
            <a:off x="3634899" y="3933056"/>
            <a:ext cx="2620046" cy="2581099"/>
          </a:xfrm>
          <a:prstGeom prst="rect">
            <a:avLst/>
          </a:prstGeom>
          <a:ln w="19050">
            <a:solidFill>
              <a:srgbClr val="FFFF00"/>
            </a:solidFill>
          </a:ln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0B5D29CB-9492-4A1B-9C4F-5A5D3F4642F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/>
          <a:srcRect l="17241" t="36350" r="53360" b="36350"/>
          <a:stretch/>
        </p:blipFill>
        <p:spPr>
          <a:xfrm>
            <a:off x="6513808" y="4287501"/>
            <a:ext cx="2520280" cy="1872208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0BC969FD-B6B9-451C-970C-60D72BD9EBC5}"/>
              </a:ext>
            </a:extLst>
          </p:cNvPr>
          <p:cNvSpPr txBox="1"/>
          <p:nvPr/>
        </p:nvSpPr>
        <p:spPr>
          <a:xfrm>
            <a:off x="165388" y="2725888"/>
            <a:ext cx="1670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000" b="1" dirty="0">
                <a:solidFill>
                  <a:srgbClr val="FF0000"/>
                </a:solidFill>
              </a:rPr>
              <a:t>Готов калуп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21" name="Text Box 14">
            <a:extLst>
              <a:ext uri="{FF2B5EF4-FFF2-40B4-BE49-F238E27FC236}">
                <a16:creationId xmlns="" xmlns:a16="http://schemas.microsoft.com/office/drawing/2014/main" id="{CCACFF03-6227-4678-B036-C7FE8180E7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4550" y="6481649"/>
            <a:ext cx="29527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x-none" b="1" dirty="0">
                <a:solidFill>
                  <a:srgbClr val="0033CC"/>
                </a:solidFill>
              </a:rPr>
              <a:t>И</a:t>
            </a:r>
            <a:r>
              <a:rPr lang="en-US" sz="1800" b="1" dirty="0" err="1">
                <a:solidFill>
                  <a:srgbClr val="0033CC"/>
                </a:solidFill>
              </a:rPr>
              <a:t>зливање</a:t>
            </a:r>
            <a:r>
              <a:rPr lang="en-US" sz="1800" b="1" dirty="0">
                <a:solidFill>
                  <a:srgbClr val="0033CC"/>
                </a:solidFill>
              </a:rPr>
              <a:t> </a:t>
            </a:r>
            <a:r>
              <a:rPr lang="en-US" sz="1800" b="1" dirty="0" err="1">
                <a:solidFill>
                  <a:srgbClr val="0033CC"/>
                </a:solidFill>
              </a:rPr>
              <a:t>парафина</a:t>
            </a:r>
            <a:endParaRPr lang="en-US" sz="1800" b="1" dirty="0">
              <a:solidFill>
                <a:srgbClr val="0033CC"/>
              </a:solidFill>
            </a:endParaRPr>
          </a:p>
        </p:txBody>
      </p:sp>
      <p:sp>
        <p:nvSpPr>
          <p:cNvPr id="22" name="Text Box 7">
            <a:extLst>
              <a:ext uri="{FF2B5EF4-FFF2-40B4-BE49-F238E27FC236}">
                <a16:creationId xmlns="" xmlns:a16="http://schemas.microsoft.com/office/drawing/2014/main" id="{F24CDFEC-0C07-46B6-BB84-E3A27B2197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46526" y="6289520"/>
            <a:ext cx="208756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r-Cyrl-CS" sz="2000" b="1" dirty="0">
                <a:solidFill>
                  <a:srgbClr val="0033CC"/>
                </a:solidFill>
              </a:rPr>
              <a:t>Вађење </a:t>
            </a:r>
            <a:r>
              <a:rPr lang="en-US" sz="2000" b="1" dirty="0" err="1">
                <a:solidFill>
                  <a:srgbClr val="0033CC"/>
                </a:solidFill>
              </a:rPr>
              <a:t>калуп</a:t>
            </a:r>
            <a:r>
              <a:rPr lang="sr-Cyrl-CS" sz="2000" b="1" dirty="0">
                <a:solidFill>
                  <a:srgbClr val="0033CC"/>
                </a:solidFill>
              </a:rPr>
              <a:t>а</a:t>
            </a:r>
            <a:endParaRPr lang="en-US" sz="2000" b="1" dirty="0">
              <a:solidFill>
                <a:srgbClr val="0033CC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23909754"/>
      </p:ext>
    </p:extLst>
  </p:cSld>
  <p:clrMapOvr>
    <a:masterClrMapping/>
  </p:clrMapOvr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931</Words>
  <Application>Microsoft Office PowerPoint</Application>
  <PresentationFormat>On-screen Show (4:3)</PresentationFormat>
  <Paragraphs>168</Paragraphs>
  <Slides>30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Droplet</vt:lpstr>
      <vt:lpstr>  РУТИНСКА ПРИПРЕМА ТКИВА ЗА ПОСМАТРАЊЕ ПОД МИКРОСКОПОМ  </vt:lpstr>
      <vt:lpstr>Slide 2</vt:lpstr>
      <vt:lpstr>Slide 3</vt:lpstr>
      <vt:lpstr>Slide 4</vt:lpstr>
      <vt:lpstr>Slide 5</vt:lpstr>
      <vt:lpstr>Аутоматизовани процесор ткива        (од фиксатива до парафина)</vt:lpstr>
      <vt:lpstr>На процес фиксације утичу:</vt:lpstr>
      <vt:lpstr>Slide 8</vt:lpstr>
      <vt:lpstr>Slide 9</vt:lpstr>
      <vt:lpstr>Slide 10</vt:lpstr>
      <vt:lpstr>Slide 11</vt:lpstr>
      <vt:lpstr>Slide 12</vt:lpstr>
      <vt:lpstr>  6. НАНОШЕЊЕ (хватање) ПРЕСЕКА НА СТАКЛЕНЕ ПЛОЧИЦЕ    </vt:lpstr>
      <vt:lpstr>Slide 14</vt:lpstr>
      <vt:lpstr>Slide 15</vt:lpstr>
      <vt:lpstr>Slide 16</vt:lpstr>
      <vt:lpstr>Различите кивете за ручно бојење</vt:lpstr>
      <vt:lpstr>Slide 18</vt:lpstr>
      <vt:lpstr>Slide 19</vt:lpstr>
      <vt:lpstr>Slide 20</vt:lpstr>
      <vt:lpstr>Slide 21</vt:lpstr>
      <vt:lpstr>ОСНОВНИ КОРАЦИ У ПРИПРЕМИ  H&amp;E ПРЕПАРAТA </vt:lpstr>
      <vt:lpstr>Различите кутије за складиштење хистолошких препарата </vt:lpstr>
      <vt:lpstr>Slide 24</vt:lpstr>
      <vt:lpstr> RUTINSKA PRIPREMA PREPARATA ZA POSMATRANJE        POD ELEKTRONSKIM MIKROSKOPOM  </vt:lpstr>
      <vt:lpstr>5. МОНТИРАЊЕ ПРЕСЕКА - на бакарну мрежицу 6.  “ПЕГЛАЊЕ” ИЗУВИЈАНИХ ПРЕСЕКА - парама хлороформа </vt:lpstr>
      <vt:lpstr>Slide 27</vt:lpstr>
      <vt:lpstr>ЕТАПЕ У ПРИПРЕМИ ПРЕПАРАТА ЗА ЕЛЕКТРОНСКУ МИКРОСКОПИЈУ </vt:lpstr>
      <vt:lpstr>Разлике у процедурама </vt:lpstr>
      <vt:lpstr>Slide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РУТИНСКА ПРИПРЕМА ТКИВА ЗА ПОСМАТРАЊЕ ПОД МИКРОСКОПОМ  </dc:title>
  <dc:creator>Radmila Glišić</dc:creator>
  <cp:lastModifiedBy>Patologija KC Kragujevac</cp:lastModifiedBy>
  <cp:revision>6</cp:revision>
  <dcterms:created xsi:type="dcterms:W3CDTF">2018-10-22T16:11:00Z</dcterms:created>
  <dcterms:modified xsi:type="dcterms:W3CDTF">2019-03-19T08:02:28Z</dcterms:modified>
</cp:coreProperties>
</file>